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9B20"/>
    <a:srgbClr val="39A3D3"/>
    <a:srgbClr val="7F8F9C"/>
    <a:srgbClr val="4E90C3"/>
    <a:srgbClr val="225887"/>
    <a:srgbClr val="2B3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4" autoAdjust="0"/>
    <p:restoredTop sz="95974" autoAdjust="0"/>
  </p:normalViewPr>
  <p:slideViewPr>
    <p:cSldViewPr snapToGrid="0">
      <p:cViewPr varScale="1">
        <p:scale>
          <a:sx n="76" d="100"/>
          <a:sy n="76" d="100"/>
        </p:scale>
        <p:origin x="132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88584-67E6-9077-92FC-12B3C16C65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1EF481-DF57-6FAF-88BD-2B240BDE8D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078DA-56A3-B1E6-5AB1-D66778017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AA90-4D19-470A-AB2D-4791045A5AF1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8CB270-295A-EBF1-4A7A-34D98F1E4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1ABE88-0C66-0059-0BFC-4D5246E97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7A58E-A2B7-4CFB-B982-1FA19EA294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010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F8E39-0774-9BA5-36B2-17C2AF394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6B581A-D072-30C8-D5D4-643E31FFAF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B1DED1-96F4-3AE4-FCA0-69DA03174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AA90-4D19-470A-AB2D-4791045A5AF1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C1AC1-6FD6-5DA5-4BFD-74BB7C85D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68F63-27D4-F74E-1AB2-80DDF2DE9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7A58E-A2B7-4CFB-B982-1FA19EA294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218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8D2DD7-EDBF-049C-FBA9-26391016FF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5B686C-7DFF-844E-CD6D-3993206762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BBDB1A-704B-FF76-5DCE-A0D49B643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AA90-4D19-470A-AB2D-4791045A5AF1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CD4D5-D012-A8A3-ADD2-71292FDA0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7D7C8E-C308-B73E-044B-8F3CA74A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7A58E-A2B7-4CFB-B982-1FA19EA294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665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B45EC-D9DC-2FAF-085E-BF7B1BD35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3629B-8462-28EF-F036-A6DC995A9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571F4-7D10-F909-EE73-0236194DC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AA90-4D19-470A-AB2D-4791045A5AF1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D92C60-6293-EC76-0B70-127894C01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6883B4-572C-61CA-5125-6A7054962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7A58E-A2B7-4CFB-B982-1FA19EA294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171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917CB-17F0-AFD1-6763-BCE6A613E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6AC6B8-5C93-D694-EEA0-7B97452A26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A6D41-04BD-1EF4-00D7-13FA23451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AA90-4D19-470A-AB2D-4791045A5AF1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9437C9-8FB4-5048-EBAC-5DA1ACD07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ABA14-464F-1DB0-5ADB-93444D2EC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7A58E-A2B7-4CFB-B982-1FA19EA294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27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266A9-BC47-48FB-611B-C7040084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78569-AC17-B7E5-5001-DE020273C2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765763-6FB2-5FF5-3AFC-D799CC7F79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257BFA-BBB9-6423-1590-AD59C057C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AA90-4D19-470A-AB2D-4791045A5AF1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6E8444-3022-AF43-063E-CCC5AF086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971729-1024-DBCB-4A65-B803F168B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7A58E-A2B7-4CFB-B982-1FA19EA294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58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1C618-918F-D718-21DA-446F4B047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A1D0F-3F5C-797D-B747-D09E993C7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A29005-4692-CD57-42AB-078BF4626E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1C9428-81AB-155E-CBE2-FDDC30A94E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D037EE-589E-0184-2452-F37A54D869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6AD91F-B74E-7328-E5C2-BDEF3E898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AA90-4D19-470A-AB2D-4791045A5AF1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F08C9B-DEF4-91E1-FC11-2366F6741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DD2447-E699-A3A1-BC8D-3BBDD8BB6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7A58E-A2B7-4CFB-B982-1FA19EA294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184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3E7A6-FAFA-B6AF-BB3F-CB41F6147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3100CE-C2FF-2373-E132-95574FD5B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AA90-4D19-470A-AB2D-4791045A5AF1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08B9F1-75B7-E327-C3A2-39E1DE376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725BD3-CA8E-BDB4-F4C9-16AB48D2A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7A58E-A2B7-4CFB-B982-1FA19EA294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472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3B57B4-B3A3-3C61-1550-1DF03D1F4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AA90-4D19-470A-AB2D-4791045A5AF1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7939CA-9940-8BDC-AFFA-0B702388F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C19598-5819-330C-6CF7-58BEACBA8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7A58E-A2B7-4CFB-B982-1FA19EA294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33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54FAC-F791-EBFD-5AB3-6E3494169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40505-4B56-3D23-AAF5-8849A70A7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7960C-FAE2-E531-C78A-EE4AE9B270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08971-B6A1-D386-E222-A38CC6917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AA90-4D19-470A-AB2D-4791045A5AF1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E2AA29-4C56-C5E1-3FD4-951A7093E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045720-06EB-A839-3084-04EEB48DA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7A58E-A2B7-4CFB-B982-1FA19EA294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434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42736-317D-6154-72F4-A27B9BB34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CC8F69-358D-E1CD-EFC2-7BA3F48B0C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67AB0F-22A5-A4D8-6461-D2AAD42D79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8CA005-3833-8948-6B14-DACEE1EDB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AA90-4D19-470A-AB2D-4791045A5AF1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E892D5-834F-C11D-431D-7AC47E6E5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F45647-9377-5CA4-E1E5-12A8AECFC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7A58E-A2B7-4CFB-B982-1FA19EA294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939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D66A05-2C7E-9B7D-645E-0B49AF5CC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D880EF-8EC5-13A9-B2B8-1C1406D42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322E9-23B7-66AF-85A1-2137EB39DB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DBAA90-4D19-470A-AB2D-4791045A5AF1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723117-F76F-FF18-8609-6CE90FC4D8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197AE-EF3B-46BB-2526-368B98B261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77A58E-A2B7-4CFB-B982-1FA19EA294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004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nationalhighways.co.uk/our-roads/lower-thames-crossing/the-need-for-the-lower-thames-crossing/support-map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mep.org.uk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emma.watson@kent.gov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70A8248-4E2F-82DC-E395-A611ECA6B0FA}"/>
              </a:ext>
            </a:extLst>
          </p:cNvPr>
          <p:cNvSpPr txBox="1"/>
          <p:nvPr/>
        </p:nvSpPr>
        <p:spPr>
          <a:xfrm>
            <a:off x="3352800" y="146473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Central Government – Policy announcement timelines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207E58FF-60F3-3A16-75D8-4B73DF845837}"/>
              </a:ext>
            </a:extLst>
          </p:cNvPr>
          <p:cNvSpPr/>
          <p:nvPr/>
        </p:nvSpPr>
        <p:spPr>
          <a:xfrm>
            <a:off x="482600" y="404490"/>
            <a:ext cx="11226800" cy="741680"/>
          </a:xfrm>
          <a:prstGeom prst="rightArrow">
            <a:avLst/>
          </a:prstGeom>
          <a:solidFill>
            <a:srgbClr val="22588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E4F39-43FD-64A3-5DB7-E6B48F0FCDA7}"/>
              </a:ext>
            </a:extLst>
          </p:cNvPr>
          <p:cNvSpPr txBox="1"/>
          <p:nvPr/>
        </p:nvSpPr>
        <p:spPr>
          <a:xfrm>
            <a:off x="2842260" y="582290"/>
            <a:ext cx="1381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November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9D2AD5-CDE0-0521-BAA9-F1CC5F4C8B12}"/>
              </a:ext>
            </a:extLst>
          </p:cNvPr>
          <p:cNvSpPr txBox="1"/>
          <p:nvPr/>
        </p:nvSpPr>
        <p:spPr>
          <a:xfrm>
            <a:off x="4366260" y="590664"/>
            <a:ext cx="1381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December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4770C0-62CF-5B86-AB83-31478EA4DBC2}"/>
              </a:ext>
            </a:extLst>
          </p:cNvPr>
          <p:cNvSpPr txBox="1"/>
          <p:nvPr/>
        </p:nvSpPr>
        <p:spPr>
          <a:xfrm>
            <a:off x="5971540" y="594236"/>
            <a:ext cx="1381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January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4E11FA1-CD09-9C0F-71AD-E29272F139DC}"/>
              </a:ext>
            </a:extLst>
          </p:cNvPr>
          <p:cNvSpPr txBox="1"/>
          <p:nvPr/>
        </p:nvSpPr>
        <p:spPr>
          <a:xfrm>
            <a:off x="7190740" y="585584"/>
            <a:ext cx="1381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February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F781C7-BDA7-ACDF-AA4F-C845745F3F23}"/>
              </a:ext>
            </a:extLst>
          </p:cNvPr>
          <p:cNvSpPr txBox="1"/>
          <p:nvPr/>
        </p:nvSpPr>
        <p:spPr>
          <a:xfrm>
            <a:off x="8562342" y="582290"/>
            <a:ext cx="1381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March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1EEAABD-201D-3538-A325-8029AB78B2B6}"/>
              </a:ext>
            </a:extLst>
          </p:cNvPr>
          <p:cNvSpPr txBox="1"/>
          <p:nvPr/>
        </p:nvSpPr>
        <p:spPr>
          <a:xfrm>
            <a:off x="9725662" y="582290"/>
            <a:ext cx="1381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April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2D16FA5-7BF7-0286-C528-8730257ECE66}"/>
              </a:ext>
            </a:extLst>
          </p:cNvPr>
          <p:cNvSpPr txBox="1"/>
          <p:nvPr/>
        </p:nvSpPr>
        <p:spPr>
          <a:xfrm>
            <a:off x="1457958" y="582290"/>
            <a:ext cx="1381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October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C81E548-6BF1-DA5E-1912-11FFC9A99717}"/>
              </a:ext>
            </a:extLst>
          </p:cNvPr>
          <p:cNvSpPr/>
          <p:nvPr/>
        </p:nvSpPr>
        <p:spPr>
          <a:xfrm>
            <a:off x="446780" y="1256726"/>
            <a:ext cx="2952000" cy="360000"/>
          </a:xfrm>
          <a:prstGeom prst="rect">
            <a:avLst/>
          </a:prstGeom>
          <a:solidFill>
            <a:srgbClr val="4E90C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Autumn Budget – Phase 1 SR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FC4551D-1EC8-9801-0317-456AE1E63CC7}"/>
              </a:ext>
            </a:extLst>
          </p:cNvPr>
          <p:cNvSpPr/>
          <p:nvPr/>
        </p:nvSpPr>
        <p:spPr>
          <a:xfrm>
            <a:off x="8953500" y="1685537"/>
            <a:ext cx="2952000" cy="36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Industrial Strategy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264584E-3340-4257-5017-7636AB268070}"/>
              </a:ext>
            </a:extLst>
          </p:cNvPr>
          <p:cNvSpPr/>
          <p:nvPr/>
        </p:nvSpPr>
        <p:spPr>
          <a:xfrm>
            <a:off x="8953500" y="2125105"/>
            <a:ext cx="2952000" cy="36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8 Sector Plans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8AD3643-20DA-5223-9D1C-37CB68B25757}"/>
              </a:ext>
            </a:extLst>
          </p:cNvPr>
          <p:cNvSpPr/>
          <p:nvPr/>
        </p:nvSpPr>
        <p:spPr>
          <a:xfrm>
            <a:off x="8953500" y="3879436"/>
            <a:ext cx="2952000" cy="360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10-yr infrastructure strategy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14501D1-3B75-BE43-ED0B-98CAE9664849}"/>
              </a:ext>
            </a:extLst>
          </p:cNvPr>
          <p:cNvSpPr/>
          <p:nvPr/>
        </p:nvSpPr>
        <p:spPr>
          <a:xfrm>
            <a:off x="3744513" y="2602354"/>
            <a:ext cx="2952000" cy="360000"/>
          </a:xfrm>
          <a:prstGeom prst="rect">
            <a:avLst/>
          </a:prstGeom>
          <a:solidFill>
            <a:srgbClr val="4E90C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English Devolution White Paper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B95F957-1638-2204-6FF5-E121F99A566C}"/>
              </a:ext>
            </a:extLst>
          </p:cNvPr>
          <p:cNvSpPr/>
          <p:nvPr/>
        </p:nvSpPr>
        <p:spPr>
          <a:xfrm>
            <a:off x="3744513" y="3083169"/>
            <a:ext cx="2952000" cy="510667"/>
          </a:xfrm>
          <a:prstGeom prst="rect">
            <a:avLst/>
          </a:prstGeom>
          <a:solidFill>
            <a:srgbClr val="4E90C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Get Britain Working White Paper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0FE7ECD-AC65-5597-2351-73DE907CADF1}"/>
              </a:ext>
            </a:extLst>
          </p:cNvPr>
          <p:cNvSpPr/>
          <p:nvPr/>
        </p:nvSpPr>
        <p:spPr>
          <a:xfrm>
            <a:off x="8953500" y="1245969"/>
            <a:ext cx="2952000" cy="360000"/>
          </a:xfrm>
          <a:prstGeom prst="rect">
            <a:avLst/>
          </a:prstGeom>
          <a:solidFill>
            <a:srgbClr val="4E90C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Spring Budget – Phase 2 SR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A9622ED-BD68-F7FA-C96C-5A03DC2E2B9C}"/>
              </a:ext>
            </a:extLst>
          </p:cNvPr>
          <p:cNvSpPr/>
          <p:nvPr/>
        </p:nvSpPr>
        <p:spPr>
          <a:xfrm>
            <a:off x="8953500" y="5781040"/>
            <a:ext cx="2952000" cy="360000"/>
          </a:xfrm>
          <a:prstGeom prst="rect">
            <a:avLst/>
          </a:prstGeom>
          <a:solidFill>
            <a:srgbClr val="4E90C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10-yr Health Plan for NHS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2AD8ADE-B3FA-8952-2059-9AED71C44C81}"/>
              </a:ext>
            </a:extLst>
          </p:cNvPr>
          <p:cNvSpPr/>
          <p:nvPr/>
        </p:nvSpPr>
        <p:spPr>
          <a:xfrm>
            <a:off x="8953500" y="2564673"/>
            <a:ext cx="2952000" cy="36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Local Growth Plan Info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C772C21-ADF0-070F-CE75-AD5350059A46}"/>
              </a:ext>
            </a:extLst>
          </p:cNvPr>
          <p:cNvSpPr/>
          <p:nvPr/>
        </p:nvSpPr>
        <p:spPr>
          <a:xfrm>
            <a:off x="8953500" y="5177559"/>
            <a:ext cx="2952000" cy="49932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Nuclear Small Modular Reactor competition results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459870F-D2C6-CCF0-BCB3-17C19F88136E}"/>
              </a:ext>
            </a:extLst>
          </p:cNvPr>
          <p:cNvSpPr/>
          <p:nvPr/>
        </p:nvSpPr>
        <p:spPr>
          <a:xfrm>
            <a:off x="8953500" y="2982866"/>
            <a:ext cx="2952000" cy="36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Trade Strategy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CC7BAA2-C8C9-7BD1-6530-CDB21117377D}"/>
              </a:ext>
            </a:extLst>
          </p:cNvPr>
          <p:cNvSpPr/>
          <p:nvPr/>
        </p:nvSpPr>
        <p:spPr>
          <a:xfrm>
            <a:off x="8953500" y="4319848"/>
            <a:ext cx="2952000" cy="360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3</a:t>
            </a:r>
            <a:r>
              <a:rPr lang="en-GB" sz="1600" baseline="30000" dirty="0"/>
              <a:t>rd</a:t>
            </a:r>
            <a:r>
              <a:rPr lang="en-GB" sz="1600" dirty="0"/>
              <a:t> Road Investment Strategy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DF1FEA2-0802-91F9-0604-C2455D4675B5}"/>
              </a:ext>
            </a:extLst>
          </p:cNvPr>
          <p:cNvSpPr/>
          <p:nvPr/>
        </p:nvSpPr>
        <p:spPr>
          <a:xfrm>
            <a:off x="8953500" y="4739940"/>
            <a:ext cx="2952000" cy="360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T.S. Railway Reform Plans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4455DC6-CCB3-612A-EF7E-0A776A301B11}"/>
              </a:ext>
            </a:extLst>
          </p:cNvPr>
          <p:cNvSpPr/>
          <p:nvPr/>
        </p:nvSpPr>
        <p:spPr>
          <a:xfrm>
            <a:off x="8953500" y="3417286"/>
            <a:ext cx="2952000" cy="36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Adoption of Technology advice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9492C92-4B0C-6018-2D48-2B5103161504}"/>
              </a:ext>
            </a:extLst>
          </p:cNvPr>
          <p:cNvSpPr/>
          <p:nvPr/>
        </p:nvSpPr>
        <p:spPr>
          <a:xfrm>
            <a:off x="5748020" y="4058538"/>
            <a:ext cx="2952000" cy="360000"/>
          </a:xfrm>
          <a:prstGeom prst="rect">
            <a:avLst/>
          </a:prstGeom>
          <a:solidFill>
            <a:srgbClr val="4E90C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Procurement Act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0C95FE7-AF3A-3957-75E6-22B3CD7DFC39}"/>
              </a:ext>
            </a:extLst>
          </p:cNvPr>
          <p:cNvSpPr/>
          <p:nvPr/>
        </p:nvSpPr>
        <p:spPr>
          <a:xfrm>
            <a:off x="8953500" y="6226738"/>
            <a:ext cx="2952000" cy="567762"/>
          </a:xfrm>
          <a:prstGeom prst="rect">
            <a:avLst/>
          </a:prstGeom>
          <a:solidFill>
            <a:srgbClr val="4E90C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Social Impact Investment Vehicle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39CA622-CECE-55EB-7CF8-65841CCC3425}"/>
              </a:ext>
            </a:extLst>
          </p:cNvPr>
          <p:cNvSpPr/>
          <p:nvPr/>
        </p:nvSpPr>
        <p:spPr>
          <a:xfrm>
            <a:off x="3662682" y="5682329"/>
            <a:ext cx="4899660" cy="38478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Local Government Reorganisation (Timing TBC)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77BDB4A-A16A-BB49-0B2B-309150E6354B}"/>
              </a:ext>
            </a:extLst>
          </p:cNvPr>
          <p:cNvSpPr/>
          <p:nvPr/>
        </p:nvSpPr>
        <p:spPr>
          <a:xfrm>
            <a:off x="446780" y="1701374"/>
            <a:ext cx="2952000" cy="36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Employment Rights Bill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24EB674-21B0-846B-1139-DBCD5F424BD9}"/>
              </a:ext>
            </a:extLst>
          </p:cNvPr>
          <p:cNvSpPr/>
          <p:nvPr/>
        </p:nvSpPr>
        <p:spPr>
          <a:xfrm>
            <a:off x="459480" y="2132396"/>
            <a:ext cx="2952000" cy="360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0" i="0" dirty="0">
                <a:solidFill>
                  <a:srgbClr val="FFFFFF"/>
                </a:solidFill>
                <a:effectLst/>
                <a:latin typeface="National"/>
              </a:rPr>
              <a:t>Data (Use and Access) </a:t>
            </a:r>
            <a:r>
              <a:rPr lang="en-GB" sz="1600" dirty="0"/>
              <a:t>Bill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CDAE658-1F35-D36B-A369-91593441E0FC}"/>
              </a:ext>
            </a:extLst>
          </p:cNvPr>
          <p:cNvSpPr/>
          <p:nvPr/>
        </p:nvSpPr>
        <p:spPr>
          <a:xfrm>
            <a:off x="449320" y="2978503"/>
            <a:ext cx="2952000" cy="360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0" i="0" dirty="0">
                <a:solidFill>
                  <a:srgbClr val="FFFFFF"/>
                </a:solidFill>
                <a:effectLst/>
                <a:latin typeface="National"/>
              </a:rPr>
              <a:t>Great British Energy Bill</a:t>
            </a:r>
            <a:endParaRPr lang="en-GB" sz="16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957339-62E5-61C7-C89C-AD0093A56898}"/>
              </a:ext>
            </a:extLst>
          </p:cNvPr>
          <p:cNvSpPr/>
          <p:nvPr/>
        </p:nvSpPr>
        <p:spPr>
          <a:xfrm>
            <a:off x="449320" y="3434925"/>
            <a:ext cx="2952000" cy="360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0" i="0" dirty="0">
                <a:solidFill>
                  <a:srgbClr val="FFFFFF"/>
                </a:solidFill>
                <a:effectLst/>
                <a:latin typeface="National"/>
              </a:rPr>
              <a:t>Passenger Railway Services Bill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F4FEB53-448C-E258-4C8F-F2A53CD89DD6}"/>
              </a:ext>
            </a:extLst>
          </p:cNvPr>
          <p:cNvSpPr/>
          <p:nvPr/>
        </p:nvSpPr>
        <p:spPr>
          <a:xfrm>
            <a:off x="452048" y="2547481"/>
            <a:ext cx="2952000" cy="360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0" i="0" dirty="0">
                <a:solidFill>
                  <a:srgbClr val="FFFFFF"/>
                </a:solidFill>
                <a:effectLst/>
                <a:latin typeface="National"/>
              </a:rPr>
              <a:t>Finance Bill</a:t>
            </a:r>
            <a:endParaRPr lang="en-GB" sz="16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56DE64A-B4D6-DFCF-CA34-C03B13567774}"/>
              </a:ext>
            </a:extLst>
          </p:cNvPr>
          <p:cNvSpPr/>
          <p:nvPr/>
        </p:nvSpPr>
        <p:spPr>
          <a:xfrm>
            <a:off x="438900" y="3879436"/>
            <a:ext cx="2952000" cy="464383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0" i="0" dirty="0">
                <a:solidFill>
                  <a:srgbClr val="FFFFFF"/>
                </a:solidFill>
                <a:effectLst/>
                <a:latin typeface="National"/>
              </a:rPr>
              <a:t>Product Regulation and Metrology Bill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4B862F8-3B45-9854-BEEC-206F1ADEF1E5}"/>
              </a:ext>
            </a:extLst>
          </p:cNvPr>
          <p:cNvSpPr/>
          <p:nvPr/>
        </p:nvSpPr>
        <p:spPr>
          <a:xfrm>
            <a:off x="438900" y="4421491"/>
            <a:ext cx="2952000" cy="360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0" i="0" dirty="0">
                <a:solidFill>
                  <a:srgbClr val="FFFFFF"/>
                </a:solidFill>
                <a:effectLst/>
                <a:latin typeface="National"/>
              </a:rPr>
              <a:t>Renters' Rights Bill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F4B125A-B4A7-C860-5817-2B13865F5371}"/>
              </a:ext>
            </a:extLst>
          </p:cNvPr>
          <p:cNvSpPr/>
          <p:nvPr/>
        </p:nvSpPr>
        <p:spPr>
          <a:xfrm>
            <a:off x="459480" y="4861733"/>
            <a:ext cx="2952000" cy="360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0" i="0" dirty="0">
                <a:solidFill>
                  <a:srgbClr val="FFFFFF"/>
                </a:solidFill>
                <a:effectLst/>
                <a:latin typeface="National"/>
              </a:rPr>
              <a:t>Water (Special Measures) Bill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48E5D34-102C-E59D-78A3-AD093FDE9086}"/>
              </a:ext>
            </a:extLst>
          </p:cNvPr>
          <p:cNvCxnSpPr/>
          <p:nvPr/>
        </p:nvCxnSpPr>
        <p:spPr>
          <a:xfrm>
            <a:off x="7658100" y="967817"/>
            <a:ext cx="0" cy="3091619"/>
          </a:xfrm>
          <a:prstGeom prst="line">
            <a:avLst/>
          </a:prstGeom>
          <a:ln w="63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57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70A8248-4E2F-82DC-E395-A611ECA6B0FA}"/>
              </a:ext>
            </a:extLst>
          </p:cNvPr>
          <p:cNvSpPr txBox="1"/>
          <p:nvPr/>
        </p:nvSpPr>
        <p:spPr>
          <a:xfrm>
            <a:off x="3352800" y="146473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Central Government – Consultations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475A2AD7-9AE6-205F-8224-DC852864BA28}"/>
              </a:ext>
            </a:extLst>
          </p:cNvPr>
          <p:cNvGrpSpPr/>
          <p:nvPr/>
        </p:nvGrpSpPr>
        <p:grpSpPr>
          <a:xfrm>
            <a:off x="482600" y="404490"/>
            <a:ext cx="11226800" cy="741680"/>
            <a:chOff x="518160" y="645160"/>
            <a:chExt cx="11226800" cy="741680"/>
          </a:xfrm>
        </p:grpSpPr>
        <p:sp>
          <p:nvSpPr>
            <p:cNvPr id="7" name="Arrow: Right 6">
              <a:extLst>
                <a:ext uri="{FF2B5EF4-FFF2-40B4-BE49-F238E27FC236}">
                  <a16:creationId xmlns:a16="http://schemas.microsoft.com/office/drawing/2014/main" id="{207E58FF-60F3-3A16-75D8-4B73DF845837}"/>
                </a:ext>
              </a:extLst>
            </p:cNvPr>
            <p:cNvSpPr/>
            <p:nvPr/>
          </p:nvSpPr>
          <p:spPr>
            <a:xfrm>
              <a:off x="518160" y="645160"/>
              <a:ext cx="11226800" cy="741680"/>
            </a:xfrm>
            <a:prstGeom prst="rightArrow">
              <a:avLst/>
            </a:prstGeom>
            <a:solidFill>
              <a:srgbClr val="225887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47E4F39-43FD-64A3-5DB7-E6B48F0FCDA7}"/>
                </a:ext>
              </a:extLst>
            </p:cNvPr>
            <p:cNvSpPr txBox="1"/>
            <p:nvPr/>
          </p:nvSpPr>
          <p:spPr>
            <a:xfrm>
              <a:off x="1976120" y="822960"/>
              <a:ext cx="1381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</a:rPr>
                <a:t>November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F9D2AD5-CDE0-0521-BAA9-F1CC5F4C8B12}"/>
                </a:ext>
              </a:extLst>
            </p:cNvPr>
            <p:cNvSpPr txBox="1"/>
            <p:nvPr/>
          </p:nvSpPr>
          <p:spPr>
            <a:xfrm>
              <a:off x="3766820" y="831334"/>
              <a:ext cx="1381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</a:rPr>
                <a:t>December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14770C0-62CF-5B86-AB83-31478EA4DBC2}"/>
                </a:ext>
              </a:extLst>
            </p:cNvPr>
            <p:cNvSpPr txBox="1"/>
            <p:nvPr/>
          </p:nvSpPr>
          <p:spPr>
            <a:xfrm>
              <a:off x="5422900" y="834906"/>
              <a:ext cx="1381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</a:rPr>
                <a:t>January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4E11FA1-CD09-9C0F-71AD-E29272F139DC}"/>
                </a:ext>
              </a:extLst>
            </p:cNvPr>
            <p:cNvSpPr txBox="1"/>
            <p:nvPr/>
          </p:nvSpPr>
          <p:spPr>
            <a:xfrm>
              <a:off x="6781800" y="826254"/>
              <a:ext cx="1381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</a:rPr>
                <a:t>February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5F781C7-BDA7-ACDF-AA4F-C845745F3F23}"/>
                </a:ext>
              </a:extLst>
            </p:cNvPr>
            <p:cNvSpPr txBox="1"/>
            <p:nvPr/>
          </p:nvSpPr>
          <p:spPr>
            <a:xfrm>
              <a:off x="8191502" y="822960"/>
              <a:ext cx="1381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</a:rPr>
                <a:t>March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1EEAABD-201D-3538-A325-8029AB78B2B6}"/>
                </a:ext>
              </a:extLst>
            </p:cNvPr>
            <p:cNvSpPr txBox="1"/>
            <p:nvPr/>
          </p:nvSpPr>
          <p:spPr>
            <a:xfrm>
              <a:off x="9253222" y="822960"/>
              <a:ext cx="1381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</a:rPr>
                <a:t>April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2D16FA5-7BF7-0286-C528-8730257ECE66}"/>
                </a:ext>
              </a:extLst>
            </p:cNvPr>
            <p:cNvSpPr txBox="1"/>
            <p:nvPr/>
          </p:nvSpPr>
          <p:spPr>
            <a:xfrm>
              <a:off x="528318" y="822960"/>
              <a:ext cx="1381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</a:rPr>
                <a:t>October</a:t>
              </a:r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FFC4551D-1EC8-9801-0317-456AE1E63CC7}"/>
              </a:ext>
            </a:extLst>
          </p:cNvPr>
          <p:cNvSpPr/>
          <p:nvPr/>
        </p:nvSpPr>
        <p:spPr>
          <a:xfrm>
            <a:off x="8953500" y="1685537"/>
            <a:ext cx="2952000" cy="36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Industrial Strategy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8AD3643-20DA-5223-9D1C-37CB68B25757}"/>
              </a:ext>
            </a:extLst>
          </p:cNvPr>
          <p:cNvSpPr/>
          <p:nvPr/>
        </p:nvSpPr>
        <p:spPr>
          <a:xfrm>
            <a:off x="8953500" y="2164936"/>
            <a:ext cx="2952000" cy="360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10-yr infrastructure strategy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8C2D24F-222C-A80F-887E-9299CAB6C9A2}"/>
              </a:ext>
            </a:extLst>
          </p:cNvPr>
          <p:cNvSpPr/>
          <p:nvPr/>
        </p:nvSpPr>
        <p:spPr>
          <a:xfrm>
            <a:off x="370320" y="1916633"/>
            <a:ext cx="2952000" cy="360000"/>
          </a:xfrm>
          <a:prstGeom prst="rect">
            <a:avLst/>
          </a:prstGeom>
          <a:solidFill>
            <a:srgbClr val="7F8F9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Invest 2035: Industrial Strategy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0FE7ECD-AC65-5597-2351-73DE907CADF1}"/>
              </a:ext>
            </a:extLst>
          </p:cNvPr>
          <p:cNvSpPr/>
          <p:nvPr/>
        </p:nvSpPr>
        <p:spPr>
          <a:xfrm>
            <a:off x="8953500" y="1245969"/>
            <a:ext cx="2952000" cy="360000"/>
          </a:xfrm>
          <a:prstGeom prst="rect">
            <a:avLst/>
          </a:prstGeom>
          <a:solidFill>
            <a:srgbClr val="4E90C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Spring Budget – Phase 2 SR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0FAF65A3-BBDF-68C4-904D-F208E94E8BB8}"/>
              </a:ext>
            </a:extLst>
          </p:cNvPr>
          <p:cNvCxnSpPr>
            <a:cxnSpLocks/>
          </p:cNvCxnSpPr>
          <p:nvPr/>
        </p:nvCxnSpPr>
        <p:spPr>
          <a:xfrm>
            <a:off x="2768600" y="933922"/>
            <a:ext cx="0" cy="982711"/>
          </a:xfrm>
          <a:prstGeom prst="line">
            <a:avLst/>
          </a:prstGeom>
          <a:ln w="63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A2B695AE-8A0B-6588-F171-678BBA941642}"/>
              </a:ext>
            </a:extLst>
          </p:cNvPr>
          <p:cNvSpPr txBox="1"/>
          <p:nvPr/>
        </p:nvSpPr>
        <p:spPr>
          <a:xfrm>
            <a:off x="1940560" y="1257956"/>
            <a:ext cx="87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24 Nov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F8502FA-F74C-B7A3-591D-D3805FB400FD}"/>
              </a:ext>
            </a:extLst>
          </p:cNvPr>
          <p:cNvSpPr/>
          <p:nvPr/>
        </p:nvSpPr>
        <p:spPr>
          <a:xfrm>
            <a:off x="370320" y="2587907"/>
            <a:ext cx="3680980" cy="1639376"/>
          </a:xfrm>
          <a:prstGeom prst="rect">
            <a:avLst/>
          </a:prstGeom>
          <a:solidFill>
            <a:srgbClr val="7F8F9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i="0" dirty="0">
                <a:solidFill>
                  <a:schemeClr val="bg1"/>
                </a:solidFill>
                <a:effectLst/>
                <a:latin typeface="+mj-lt"/>
              </a:rPr>
              <a:t>Make Work Pay: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+mj-lt"/>
              </a:rPr>
              <a:t>C</a:t>
            </a:r>
            <a:r>
              <a:rPr lang="en-GB" sz="1600" i="0" dirty="0">
                <a:solidFill>
                  <a:schemeClr val="bg1"/>
                </a:solidFill>
                <a:effectLst/>
                <a:latin typeface="+mj-lt"/>
              </a:rPr>
              <a:t>ollective redundancy and fire &amp; rehire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16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he application of zero hours contracts measures to agency workers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reating a modern framework for industrial relations</a:t>
            </a:r>
            <a:endParaRPr lang="en-GB" sz="1600" i="0" dirty="0"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70FFE5F4-3B67-20D8-362D-76121A5DBBA9}"/>
              </a:ext>
            </a:extLst>
          </p:cNvPr>
          <p:cNvSpPr/>
          <p:nvPr/>
        </p:nvSpPr>
        <p:spPr>
          <a:xfrm>
            <a:off x="370320" y="6186003"/>
            <a:ext cx="5331980" cy="36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Employment Rights Bill: Make Work Pay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55C2EE9-E555-B84E-4317-D2D29EB754D8}"/>
              </a:ext>
            </a:extLst>
          </p:cNvPr>
          <p:cNvSpPr txBox="1"/>
          <p:nvPr/>
        </p:nvSpPr>
        <p:spPr>
          <a:xfrm>
            <a:off x="3064510" y="1259756"/>
            <a:ext cx="87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 Dec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B8C9B495-0B98-93C3-024A-1D9F40B13D95}"/>
              </a:ext>
            </a:extLst>
          </p:cNvPr>
          <p:cNvCxnSpPr>
            <a:cxnSpLocks/>
          </p:cNvCxnSpPr>
          <p:nvPr/>
        </p:nvCxnSpPr>
        <p:spPr>
          <a:xfrm>
            <a:off x="3797300" y="951266"/>
            <a:ext cx="0" cy="1620000"/>
          </a:xfrm>
          <a:prstGeom prst="line">
            <a:avLst/>
          </a:prstGeom>
          <a:ln w="63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C93CA795-2EE8-01B1-D20D-6461286DBF80}"/>
              </a:ext>
            </a:extLst>
          </p:cNvPr>
          <p:cNvSpPr/>
          <p:nvPr/>
        </p:nvSpPr>
        <p:spPr>
          <a:xfrm>
            <a:off x="370320" y="4373457"/>
            <a:ext cx="3848880" cy="547691"/>
          </a:xfrm>
          <a:prstGeom prst="rect">
            <a:avLst/>
          </a:prstGeom>
          <a:solidFill>
            <a:srgbClr val="7F8F9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i="0" dirty="0">
                <a:solidFill>
                  <a:schemeClr val="bg1"/>
                </a:solidFill>
                <a:effectLst/>
                <a:latin typeface="+mj-lt"/>
              </a:rPr>
              <a:t>Make Work Pay: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+mj-lt"/>
              </a:rPr>
              <a:t>Strengthening Statutory Sick Pay</a:t>
            </a:r>
            <a:endParaRPr lang="en-GB" sz="1600" i="0" dirty="0">
              <a:solidFill>
                <a:schemeClr val="bg1"/>
              </a:solidFill>
              <a:effectLst/>
              <a:latin typeface="+mj-lt"/>
            </a:endParaRP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FE76F36C-226F-3E54-4E31-F827992E2A82}"/>
              </a:ext>
            </a:extLst>
          </p:cNvPr>
          <p:cNvCxnSpPr>
            <a:cxnSpLocks/>
          </p:cNvCxnSpPr>
          <p:nvPr/>
        </p:nvCxnSpPr>
        <p:spPr>
          <a:xfrm>
            <a:off x="4193800" y="973720"/>
            <a:ext cx="0" cy="3420000"/>
          </a:xfrm>
          <a:prstGeom prst="line">
            <a:avLst/>
          </a:prstGeom>
          <a:ln w="63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3DF4DD53-83CF-E677-D078-D75E77251729}"/>
              </a:ext>
            </a:extLst>
          </p:cNvPr>
          <p:cNvSpPr txBox="1"/>
          <p:nvPr/>
        </p:nvSpPr>
        <p:spPr>
          <a:xfrm>
            <a:off x="4191519" y="1279005"/>
            <a:ext cx="87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 Dec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E998CFC-2237-7A68-B327-7CD08D64FA87}"/>
              </a:ext>
            </a:extLst>
          </p:cNvPr>
          <p:cNvSpPr/>
          <p:nvPr/>
        </p:nvSpPr>
        <p:spPr>
          <a:xfrm>
            <a:off x="1104770" y="5257822"/>
            <a:ext cx="3848880" cy="547691"/>
          </a:xfrm>
          <a:prstGeom prst="rect">
            <a:avLst/>
          </a:prstGeom>
          <a:solidFill>
            <a:srgbClr val="7F8F9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Review of Legal Challenges to Nationally Significant Infrastructure Projects </a:t>
            </a:r>
            <a:r>
              <a:rPr lang="en-GB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(NSIPs)</a:t>
            </a:r>
            <a:endParaRPr lang="en-GB" sz="1600" b="1" dirty="0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0F33A643-4F13-7B6D-A4AC-2CBC8DF782B2}"/>
              </a:ext>
            </a:extLst>
          </p:cNvPr>
          <p:cNvCxnSpPr>
            <a:cxnSpLocks/>
          </p:cNvCxnSpPr>
          <p:nvPr/>
        </p:nvCxnSpPr>
        <p:spPr>
          <a:xfrm>
            <a:off x="4940950" y="973720"/>
            <a:ext cx="0" cy="4320000"/>
          </a:xfrm>
          <a:prstGeom prst="line">
            <a:avLst/>
          </a:prstGeom>
          <a:ln w="63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55AE9B38-CD66-F92B-AFC7-FDDE12E65B99}"/>
              </a:ext>
            </a:extLst>
          </p:cNvPr>
          <p:cNvSpPr txBox="1"/>
          <p:nvPr/>
        </p:nvSpPr>
        <p:spPr>
          <a:xfrm>
            <a:off x="4969509" y="1290405"/>
            <a:ext cx="87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30 Dec</a:t>
            </a:r>
          </a:p>
        </p:txBody>
      </p:sp>
    </p:spTree>
    <p:extLst>
      <p:ext uri="{BB962C8B-B14F-4D97-AF65-F5344CB8AC3E}">
        <p14:creationId xmlns:p14="http://schemas.microsoft.com/office/powerpoint/2010/main" val="4137323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70A8248-4E2F-82DC-E395-A611ECA6B0FA}"/>
              </a:ext>
            </a:extLst>
          </p:cNvPr>
          <p:cNvSpPr txBox="1"/>
          <p:nvPr/>
        </p:nvSpPr>
        <p:spPr>
          <a:xfrm>
            <a:off x="3064511" y="146473"/>
            <a:ext cx="6600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Kent &amp; Medway Economic Framework – Activities underway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FC4551D-1EC8-9801-0317-456AE1E63CC7}"/>
              </a:ext>
            </a:extLst>
          </p:cNvPr>
          <p:cNvSpPr/>
          <p:nvPr/>
        </p:nvSpPr>
        <p:spPr>
          <a:xfrm>
            <a:off x="4889502" y="649404"/>
            <a:ext cx="2412000" cy="1596129"/>
          </a:xfrm>
          <a:prstGeom prst="rect">
            <a:avLst/>
          </a:prstGeom>
          <a:solidFill>
            <a:srgbClr val="E09B2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50" dirty="0"/>
              <a:t>Securing resilient infrastructure for planned, sustainable growth</a:t>
            </a:r>
          </a:p>
          <a:p>
            <a:pPr algn="ctr"/>
            <a:endParaRPr lang="en-GB" sz="1450" dirty="0">
              <a:highlight>
                <a:srgbClr val="225887"/>
              </a:highlight>
              <a:cs typeface="Arial" panose="020B0604020202020204" pitchFamily="34" charset="0"/>
            </a:endParaRPr>
          </a:p>
          <a:p>
            <a:pPr algn="ctr"/>
            <a:r>
              <a:rPr lang="en-GB" sz="1450" i="1" dirty="0">
                <a:cs typeface="Arial" panose="020B0604020202020204" pitchFamily="34" charset="0"/>
              </a:rPr>
              <a:t>Vince Lucas &amp;</a:t>
            </a:r>
          </a:p>
          <a:p>
            <a:pPr algn="ctr"/>
            <a:r>
              <a:rPr lang="en-GB" sz="1450" i="1" dirty="0">
                <a:cs typeface="Arial" panose="020B0604020202020204" pitchFamily="34" charset="0"/>
              </a:rPr>
              <a:t>Tom Marchant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8AD3643-20DA-5223-9D1C-37CB68B25757}"/>
              </a:ext>
            </a:extLst>
          </p:cNvPr>
          <p:cNvSpPr/>
          <p:nvPr/>
        </p:nvSpPr>
        <p:spPr>
          <a:xfrm>
            <a:off x="2463801" y="647037"/>
            <a:ext cx="2412000" cy="158579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50" dirty="0">
                <a:cs typeface="Arial" panose="020B0604020202020204" pitchFamily="34" charset="0"/>
              </a:rPr>
              <a:t>Widening opportunities </a:t>
            </a:r>
          </a:p>
          <a:p>
            <a:pPr algn="ctr"/>
            <a:r>
              <a:rPr lang="en-GB" sz="1450" dirty="0">
                <a:cs typeface="Arial" panose="020B0604020202020204" pitchFamily="34" charset="0"/>
              </a:rPr>
              <a:t>&amp; unlocking talent</a:t>
            </a:r>
          </a:p>
          <a:p>
            <a:pPr algn="ctr"/>
            <a:endParaRPr lang="en-GB" sz="1450" dirty="0">
              <a:highlight>
                <a:srgbClr val="225887"/>
              </a:highlight>
              <a:cs typeface="Arial" panose="020B0604020202020204" pitchFamily="34" charset="0"/>
            </a:endParaRPr>
          </a:p>
          <a:p>
            <a:pPr algn="ctr"/>
            <a:r>
              <a:rPr lang="en-GB" sz="1450" i="1" dirty="0">
                <a:cs typeface="Arial" panose="020B0604020202020204" pitchFamily="34" charset="0"/>
              </a:rPr>
              <a:t>Simon Cook &amp; Dan Ratcliffe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0FE7ECD-AC65-5597-2351-73DE907CADF1}"/>
              </a:ext>
            </a:extLst>
          </p:cNvPr>
          <p:cNvSpPr/>
          <p:nvPr/>
        </p:nvSpPr>
        <p:spPr>
          <a:xfrm>
            <a:off x="39096" y="647037"/>
            <a:ext cx="2412000" cy="1596130"/>
          </a:xfrm>
          <a:prstGeom prst="rect">
            <a:avLst/>
          </a:prstGeom>
          <a:solidFill>
            <a:srgbClr val="4E90C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50" dirty="0">
                <a:cs typeface="Arial" panose="020B0604020202020204" pitchFamily="34" charset="0"/>
              </a:rPr>
              <a:t>Enabling innovative, productive &amp; creative businesses</a:t>
            </a:r>
          </a:p>
          <a:p>
            <a:pPr algn="ctr"/>
            <a:endParaRPr lang="en-GB" sz="1450" dirty="0">
              <a:cs typeface="Arial" panose="020B0604020202020204" pitchFamily="34" charset="0"/>
            </a:endParaRPr>
          </a:p>
          <a:p>
            <a:pPr algn="ctr"/>
            <a:r>
              <a:rPr lang="en-GB" sz="1450" i="1" dirty="0">
                <a:cs typeface="Arial" panose="020B0604020202020204" pitchFamily="34" charset="0"/>
              </a:rPr>
              <a:t>Tudor Price &amp; Steve Samson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A69FC3B-F79A-B8B9-FBC2-457CC3858002}"/>
              </a:ext>
            </a:extLst>
          </p:cNvPr>
          <p:cNvSpPr/>
          <p:nvPr/>
        </p:nvSpPr>
        <p:spPr>
          <a:xfrm>
            <a:off x="9766304" y="647037"/>
            <a:ext cx="2412000" cy="159612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50" dirty="0">
                <a:solidFill>
                  <a:schemeClr val="tx1"/>
                </a:solidFill>
              </a:rPr>
              <a:t>Creating diverse, distinctive </a:t>
            </a:r>
          </a:p>
          <a:p>
            <a:pPr algn="ctr"/>
            <a:r>
              <a:rPr lang="en-GB" sz="1450" dirty="0">
                <a:solidFill>
                  <a:schemeClr val="tx1"/>
                </a:solidFill>
              </a:rPr>
              <a:t>and vibrant places </a:t>
            </a:r>
          </a:p>
          <a:p>
            <a:pPr algn="ctr"/>
            <a:endParaRPr lang="en-GB" sz="1450" dirty="0">
              <a:solidFill>
                <a:schemeClr val="tx1"/>
              </a:solidFill>
              <a:highlight>
                <a:srgbClr val="225887"/>
              </a:highlight>
              <a:cs typeface="Arial" panose="020B0604020202020204" pitchFamily="34" charset="0"/>
            </a:endParaRPr>
          </a:p>
          <a:p>
            <a:pPr algn="ctr"/>
            <a:r>
              <a:rPr lang="en-GB" sz="1450" i="1" dirty="0">
                <a:solidFill>
                  <a:schemeClr val="tx1"/>
                </a:solidFill>
                <a:cs typeface="Arial" panose="020B0604020202020204" pitchFamily="34" charset="0"/>
              </a:rPr>
              <a:t>Miranda Chapman &amp; </a:t>
            </a:r>
          </a:p>
          <a:p>
            <a:pPr algn="ctr"/>
            <a:r>
              <a:rPr lang="en-GB" sz="1450" i="1" dirty="0">
                <a:solidFill>
                  <a:schemeClr val="tx1"/>
                </a:solidFill>
                <a:cs typeface="Arial" panose="020B0604020202020204" pitchFamily="34" charset="0"/>
              </a:rPr>
              <a:t>Adam Bryan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DE0BE3A-B119-9531-685E-9488439E7279}"/>
              </a:ext>
            </a:extLst>
          </p:cNvPr>
          <p:cNvSpPr/>
          <p:nvPr/>
        </p:nvSpPr>
        <p:spPr>
          <a:xfrm>
            <a:off x="7327903" y="651772"/>
            <a:ext cx="2412000" cy="15961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50" dirty="0"/>
              <a:t>Placing economic opportunity at the centre of community wellbeing  &amp; prosperity</a:t>
            </a:r>
          </a:p>
          <a:p>
            <a:pPr algn="ctr"/>
            <a:endParaRPr lang="en-GB" sz="900" dirty="0">
              <a:highlight>
                <a:srgbClr val="225887"/>
              </a:highlight>
              <a:cs typeface="Arial" panose="020B0604020202020204" pitchFamily="34" charset="0"/>
            </a:endParaRPr>
          </a:p>
          <a:p>
            <a:pPr algn="ctr"/>
            <a:r>
              <a:rPr lang="en-GB" sz="1450" i="1" dirty="0">
                <a:cs typeface="Arial" panose="020B0604020202020204" pitchFamily="34" charset="0"/>
              </a:rPr>
              <a:t>Nick Fenton &amp; </a:t>
            </a:r>
          </a:p>
          <a:p>
            <a:pPr algn="ctr"/>
            <a:r>
              <a:rPr lang="en-GB" sz="1450" i="1" dirty="0">
                <a:cs typeface="Arial" panose="020B0604020202020204" pitchFamily="34" charset="0"/>
              </a:rPr>
              <a:t>Andrew Osborne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B3E0A0-52C0-A8D3-0C99-0369E094379F}"/>
              </a:ext>
            </a:extLst>
          </p:cNvPr>
          <p:cNvSpPr txBox="1"/>
          <p:nvPr/>
        </p:nvSpPr>
        <p:spPr>
          <a:xfrm>
            <a:off x="39095" y="2527300"/>
            <a:ext cx="2411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Innovation Partnership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0C34A-160B-2DC1-D151-A61F8FA315AB}"/>
              </a:ext>
            </a:extLst>
          </p:cNvPr>
          <p:cNvSpPr txBox="1"/>
          <p:nvPr/>
        </p:nvSpPr>
        <p:spPr>
          <a:xfrm>
            <a:off x="39095" y="3429000"/>
            <a:ext cx="2411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Angel Investment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147A89-77D7-1BBB-655F-E77D8ABD99BD}"/>
              </a:ext>
            </a:extLst>
          </p:cNvPr>
          <p:cNvSpPr txBox="1"/>
          <p:nvPr/>
        </p:nvSpPr>
        <p:spPr>
          <a:xfrm>
            <a:off x="2438400" y="2527300"/>
            <a:ext cx="2411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Connect to Work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1136ACE-36A1-6B7D-B39F-9840C165EBA8}"/>
              </a:ext>
            </a:extLst>
          </p:cNvPr>
          <p:cNvSpPr txBox="1"/>
          <p:nvPr/>
        </p:nvSpPr>
        <p:spPr>
          <a:xfrm>
            <a:off x="4889502" y="2505899"/>
            <a:ext cx="24119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Lower Thames Crossing</a:t>
            </a:r>
          </a:p>
          <a:p>
            <a:pPr algn="ctr"/>
            <a:endParaRPr lang="en-GB" sz="1600" dirty="0"/>
          </a:p>
          <a:p>
            <a:pPr algn="ctr"/>
            <a:r>
              <a:rPr lang="en-GB" sz="1600" dirty="0"/>
              <a:t>Eurostar</a:t>
            </a:r>
          </a:p>
          <a:p>
            <a:pPr algn="ctr"/>
            <a:endParaRPr lang="en-GB" sz="1600" dirty="0"/>
          </a:p>
          <a:p>
            <a:pPr algn="ctr"/>
            <a:r>
              <a:rPr lang="en-GB" sz="1600" dirty="0"/>
              <a:t>Regional Energy Strategic Plan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CC840B-A005-3659-3BF5-B634DAE7FEB1}"/>
              </a:ext>
            </a:extLst>
          </p:cNvPr>
          <p:cNvSpPr txBox="1"/>
          <p:nvPr/>
        </p:nvSpPr>
        <p:spPr>
          <a:xfrm>
            <a:off x="7327904" y="2550459"/>
            <a:ext cx="2411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Strategic Partnership for Health &amp; Economy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49A5CE3-AEEF-C885-C3D4-8808254536D7}"/>
              </a:ext>
            </a:extLst>
          </p:cNvPr>
          <p:cNvSpPr txBox="1"/>
          <p:nvPr/>
        </p:nvSpPr>
        <p:spPr>
          <a:xfrm>
            <a:off x="9766305" y="2527300"/>
            <a:ext cx="2411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Supporting creative and cultural economy </a:t>
            </a:r>
          </a:p>
          <a:p>
            <a:pPr algn="ctr"/>
            <a:endParaRPr lang="en-GB" sz="1600" dirty="0"/>
          </a:p>
          <a:p>
            <a:pPr algn="ctr"/>
            <a:r>
              <a:rPr lang="en-GB" sz="1600" dirty="0"/>
              <a:t>Grow In Kent Brand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85716CB-3072-07E6-3D54-67BFE8B193D8}"/>
              </a:ext>
            </a:extLst>
          </p:cNvPr>
          <p:cNvSpPr/>
          <p:nvPr/>
        </p:nvSpPr>
        <p:spPr>
          <a:xfrm>
            <a:off x="39096" y="4262279"/>
            <a:ext cx="12139208" cy="36933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Actions for BAB to consider please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FAC51C8-20A5-7DFD-5422-F23B94909FD1}"/>
              </a:ext>
            </a:extLst>
          </p:cNvPr>
          <p:cNvSpPr txBox="1"/>
          <p:nvPr/>
        </p:nvSpPr>
        <p:spPr>
          <a:xfrm>
            <a:off x="39095" y="4794647"/>
            <a:ext cx="24247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Thoughts on local innovation clusters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F7F201E-48C0-9FA2-923E-02B93B944CE2}"/>
              </a:ext>
            </a:extLst>
          </p:cNvPr>
          <p:cNvSpPr txBox="1"/>
          <p:nvPr/>
        </p:nvSpPr>
        <p:spPr>
          <a:xfrm>
            <a:off x="4863099" y="4762034"/>
            <a:ext cx="2424706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/>
              <a:t>Lobby government &amp; MPs </a:t>
            </a:r>
            <a:r>
              <a:rPr lang="en-GB" sz="1600" b="1" dirty="0"/>
              <a:t>on LTC </a:t>
            </a:r>
            <a:r>
              <a:rPr lang="en-GB" sz="1600" b="1"/>
              <a:t>&amp; Eurostar</a:t>
            </a:r>
            <a:endParaRPr lang="en-GB" sz="1600" b="1" dirty="0"/>
          </a:p>
          <a:p>
            <a:pPr algn="ctr"/>
            <a:endParaRPr lang="en-GB" sz="1600" b="1" dirty="0"/>
          </a:p>
          <a:p>
            <a:pPr algn="ctr"/>
            <a:r>
              <a:rPr lang="en-GB" sz="1600" b="1" dirty="0"/>
              <a:t>Add to LTC support map of businesses: </a:t>
            </a:r>
            <a:r>
              <a:rPr lang="en-GB" sz="1400" dirty="0">
                <a:hlinkClick r:id="rId2"/>
              </a:rPr>
              <a:t>Support map for the Lower Thames Crossing - National Highways</a:t>
            </a:r>
            <a:endParaRPr lang="en-GB" sz="1400" b="1" dirty="0"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BF9BE41-A651-A323-E64C-6087F99B707A}"/>
              </a:ext>
            </a:extLst>
          </p:cNvPr>
          <p:cNvSpPr txBox="1"/>
          <p:nvPr/>
        </p:nvSpPr>
        <p:spPr>
          <a:xfrm>
            <a:off x="7341598" y="4761884"/>
            <a:ext cx="24247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Case Studies on best practice for health &amp; work strategy</a:t>
            </a:r>
          </a:p>
          <a:p>
            <a:pPr algn="ctr"/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865778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EB77EBE0-29CB-5090-705B-D0BC9CB189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92" y="1264189"/>
            <a:ext cx="7146675" cy="4817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75DE9D9-3D00-068D-E4F7-3628802911EB}"/>
              </a:ext>
            </a:extLst>
          </p:cNvPr>
          <p:cNvSpPr txBox="1"/>
          <p:nvPr/>
        </p:nvSpPr>
        <p:spPr>
          <a:xfrm>
            <a:off x="457030" y="254000"/>
            <a:ext cx="112879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KMEP</a:t>
            </a:r>
            <a:r>
              <a:rPr lang="en-GB" sz="2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Website Refresh – BAB Member Online Bio    </a:t>
            </a:r>
            <a:r>
              <a:rPr lang="en-GB" sz="2800" dirty="0">
                <a:hlinkClick r:id="rId3"/>
              </a:rPr>
              <a:t>www.kmep.org.uk</a:t>
            </a:r>
            <a:r>
              <a:rPr lang="en-GB" sz="2800" dirty="0"/>
              <a:t> 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87235D-A920-5C19-F6A6-471C4FE12248}"/>
              </a:ext>
            </a:extLst>
          </p:cNvPr>
          <p:cNvSpPr txBox="1"/>
          <p:nvPr/>
        </p:nvSpPr>
        <p:spPr>
          <a:xfrm>
            <a:off x="7945120" y="1450816"/>
            <a:ext cx="3606800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Please could you provide the following: </a:t>
            </a:r>
          </a:p>
          <a:p>
            <a:endParaRPr lang="en-GB" sz="20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 high resolution professional headshot </a:t>
            </a:r>
            <a:r>
              <a:rPr lang="en-GB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– preferably in circular format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 short biography </a:t>
            </a:r>
            <a:r>
              <a:rPr lang="en-GB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(including your membership to any other Boards) – </a:t>
            </a:r>
            <a:r>
              <a:rPr lang="en-GB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250 Words Max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By</a:t>
            </a:r>
            <a:r>
              <a:rPr lang="en-GB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22 November </a:t>
            </a:r>
            <a:r>
              <a:rPr lang="en-GB" sz="2000" dirty="0">
                <a:hlinkClick r:id="rId4"/>
              </a:rPr>
              <a:t>emma.watson@kent.gov.uk</a:t>
            </a:r>
            <a:r>
              <a:rPr lang="en-GB" sz="20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168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419</Words>
  <Application>Microsoft Office PowerPoint</Application>
  <PresentationFormat>Widescreen</PresentationFormat>
  <Paragraphs>104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National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Sarah Nurden - GT GC</dc:creator>
  <cp:lastModifiedBy>Sarah Nurden - GT GC</cp:lastModifiedBy>
  <cp:revision>7</cp:revision>
  <dcterms:created xsi:type="dcterms:W3CDTF">2024-11-07T15:54:45Z</dcterms:created>
  <dcterms:modified xsi:type="dcterms:W3CDTF">2024-11-07T18:38:45Z</dcterms:modified>
</cp:coreProperties>
</file>