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311" r:id="rId4"/>
    <p:sldId id="303" r:id="rId5"/>
    <p:sldId id="304" r:id="rId6"/>
    <p:sldId id="305" r:id="rId7"/>
    <p:sldId id="306" r:id="rId8"/>
    <p:sldId id="307" r:id="rId9"/>
    <p:sldId id="314" r:id="rId10"/>
    <p:sldId id="309" r:id="rId11"/>
    <p:sldId id="312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3" autoAdjust="0"/>
  </p:normalViewPr>
  <p:slideViewPr>
    <p:cSldViewPr snapToGrid="0">
      <p:cViewPr varScale="1">
        <p:scale>
          <a:sx n="97" d="100"/>
          <a:sy n="97" d="100"/>
        </p:scale>
        <p:origin x="13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F5A5F-D3A7-4F85-A7B2-97A639596BBB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39BA1-9AF3-44BB-A8E3-13225A9A3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186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This presentation was automatically generated by PowerPoint Copilot based on content found in this document:
https://kentcountycouncil-my.sharepoint.com/personal/sarah_nurden_kent_gov_uk/_layouts/15/Doc.aspx?sourcedoc=%7BE5CDDF9A-BB6D-479B-910D-97907EB47E5E%7D&amp;file=AUTUMN%20BUDGET%20-%20Edward%20Thomas%20summary.docx&amp;action=default&amp;mobileredirect=true&amp;DefaultItemOpen=1
AI-generated content may be incorrect.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120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Agenda
* Introduction
* Spending Review Process
    * Priority Themes
    * Government's Commitment to Local Government
    * Phase 2 Focus
* Tax Rises &amp; Allowances
* Fiscal Rules
* Financial Forecasts &amp; Economic Commentary
    * OBR Economic and Fiscal Outlook
    * Funding Gap
    * Living Standards
    * The Wider Economy
* Local Government Finance
* Economic Development
* Devolution
* Housing &amp; Planning
    * Affordable Homes Programme
    * Social Housing Rent Settlement
    * Right-to-Buy Discounts
    * Complex Brownfield Sites
    * Housing Impact Funds
    * Brownfield Land Release Fund
    * Warm Homes Plan
* Transport
* Education &amp; Children
* Employment &amp; Welfare
    * Households Support Fund
    * Minimum / Living Wage
    * Welfare Cap Reform
    * Universal Credit
    * Work Capability Rules
    * Get Britain Working Package
    * Legislation to Stop Benefit Fraud
    * Employment Support in Healthcare Settings
* Families
* Health &amp; Public Health
* Business
    * International Investment Summit
    * Business Rates
    * Corporate Tax Road-map
    * UK Infrastructure Bank
    * Small Business Strategy
    * Defra Regulation Review
    * British Growth Partnership
    * New Minister for Investment
    * Clean Power 2030 Advisory Commission
* Civil Society
* Infrastructure
* Conclusion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551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Agenda
* Introduction
* Spending Review Process
    * Priority Themes
    * Government's Commitment to Local Government
    * Phase 2 Focus
* Tax Rises &amp; Allowances
* Fiscal Rules
* Financial Forecasts &amp; Economic Commentary
    * OBR Economic and Fiscal Outlook
    * Funding Gap
    * Living Standards
    * The Wider Economy
* Local Government Finance
* Economic Development
* Devolution
* Housing &amp; Planning
    * Affordable Homes Programme
    * Social Housing Rent Settlement
    * Right-to-Buy Discounts
    * Complex Brownfield Sites
    * Housing Impact Funds
    * Brownfield Land Release Fund
    * Warm Homes Plan
* Transport
* Education &amp; Children
* Employment &amp; Welfare
    * Households Support Fund
    * Minimum / Living Wage
    * Welfare Cap Reform
    * Universal Credit
    * Work Capability Rules
    * Get Britain Working Package
    * Legislation to Stop Benefit Fraud
    * Employment Support in Healthcare Settings
* Families
* Health &amp; Public Health
* Business
    * International Investment Summit
    * Business Rates
    * Corporate Tax Road-map
    * UK Infrastructure Bank
    * Small Business Strategy
    * Defra Regulation Review
    * British Growth Partnership
    * New Minister for Investment
    * Clean Power 2030 Advisory Commission
* Civil Society
* Infrastructure
* Conclusion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922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Agenda
* Introduction
* Spending Review Process
    * Priority Themes
    * Government's Commitment to Local Government
    * Phase 2 Focus
* Tax Rises &amp; Allowances
* Fiscal Rules
* Financial Forecasts &amp; Economic Commentary
    * OBR Economic and Fiscal Outlook
    * Funding Gap
    * Living Standards
    * The Wider Economy
* Local Government Finance
* Economic Development
* Devolution
* Housing &amp; Planning
    * Affordable Homes Programme
    * Social Housing Rent Settlement
    * Right-to-Buy Discounts
    * Complex Brownfield Sites
    * Housing Impact Funds
    * Brownfield Land Release Fund
    * Warm Homes Plan
* Transport
* Education &amp; Children
* Employment &amp; Welfare
    * Households Support Fund
    * Minimum / Living Wage
    * Welfare Cap Reform
    * Universal Credit
    * Work Capability Rules
    * Get Britain Working Package
    * Legislation to Stop Benefit Fraud
    * Employment Support in Healthcare Settings
* Families
* Health &amp; Public Health
* Business
    * International Investment Summit
    * Business Rates
    * Corporate Tax Road-map
    * UK Infrastructure Bank
    * Small Business Strategy
    * Defra Regulation Review
    * British Growth Partnership
    * New Minister for Investment
    * Clean Power 2030 Advisory Commission
* Civil Society
* Infrastructure
* Conclusion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485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Agenda
* Introduction
* Spending Review Process
    * Priority Themes
    * Government's Commitment to Local Government
    * Phase 2 Focus
* Tax Rises &amp; Allowances
* Fiscal Rules
* Financial Forecasts &amp; Economic Commentary
    * OBR Economic and Fiscal Outlook
    * Funding Gap
    * Living Standards
    * The Wider Economy
* Local Government Finance
* Economic Development
* Devolution
* Housing &amp; Planning
    * Affordable Homes Programme
    * Social Housing Rent Settlement
    * Right-to-Buy Discounts
    * Complex Brownfield Sites
    * Housing Impact Funds
    * Brownfield Land Release Fund
    * Warm Homes Plan
* Transport
* Education &amp; Children
* Employment &amp; Welfare
    * Households Support Fund
    * Minimum / Living Wage
    * Welfare Cap Reform
    * Universal Credit
    * Work Capability Rules
    * Get Britain Working Package
    * Legislation to Stop Benefit Fraud
    * Employment Support in Healthcare Settings
* Families
* Health &amp; Public Health
* Business
    * International Investment Summit
    * Business Rates
    * Corporate Tax Road-map
    * UK Infrastructure Bank
    * Small Business Strategy
    * Defra Regulation Review
    * British Growth Partnership
    * New Minister for Investment
    * Clean Power 2030 Advisory Commission
* Civil Society
* Infrastructure
* Conclusion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676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Agenda
* Introduction
* Spending Review Process
    * Priority Themes
    * Government's Commitment to Local Government
    * Phase 2 Focus
* Tax Rises &amp; Allowances
* Fiscal Rules
* Financial Forecasts &amp; Economic Commentary
    * OBR Economic and Fiscal Outlook
    * Funding Gap
    * Living Standards
    * The Wider Economy
* Local Government Finance
* Economic Development
* Devolution
* Housing &amp; Planning
    * Affordable Homes Programme
    * Social Housing Rent Settlement
    * Right-to-Buy Discounts
    * Complex Brownfield Sites
    * Housing Impact Funds
    * Brownfield Land Release Fund
    * Warm Homes Plan
* Transport
* Education &amp; Children
* Employment &amp; Welfare
    * Households Support Fund
    * Minimum / Living Wage
    * Welfare Cap Reform
    * Universal Credit
    * Work Capability Rules
    * Get Britain Working Package
    * Legislation to Stop Benefit Fraud
    * Employment Support in Healthcare Settings
* Families
* Health &amp; Public Health
* Business
    * International Investment Summit
    * Business Rates
    * Corporate Tax Road-map
    * UK Infrastructure Bank
    * Small Business Strategy
    * Defra Regulation Review
    * British Growth Partnership
    * New Minister for Investment
    * Clean Power 2030 Advisory Commission
* Civil Society
* Infrastructure
* Conclusion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029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Agenda
* Introduction
* Spending Review Process
    * Priority Themes
    * Government's Commitment to Local Government
    * Phase 2 Focus
* Tax Rises &amp; Allowances
* Fiscal Rules
* Financial Forecasts &amp; Economic Commentary
    * OBR Economic and Fiscal Outlook
    * Funding Gap
    * Living Standards
    * The Wider Economy
* Local Government Finance
* Economic Development
* Devolution
* Housing &amp; Planning
    * Affordable Homes Programme
    * Social Housing Rent Settlement
    * Right-to-Buy Discounts
    * Complex Brownfield Sites
    * Housing Impact Funds
    * Brownfield Land Release Fund
    * Warm Homes Plan
* Transport
* Education &amp; Children
* Employment &amp; Welfare
    * Households Support Fund
    * Minimum / Living Wage
    * Welfare Cap Reform
    * Universal Credit
    * Work Capability Rules
    * Get Britain Working Package
    * Legislation to Stop Benefit Fraud
    * Employment Support in Healthcare Settings
* Families
* Health &amp; Public Health
* Business
    * International Investment Summit
    * Business Rates
    * Corporate Tax Road-map
    * UK Infrastructure Bank
    * Small Business Strategy
    * Defra Regulation Review
    * British Growth Partnership
    * New Minister for Investment
    * Clean Power 2030 Advisory Commission
* Civil Society
* Infrastructure
* Conclusion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41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Agenda
* Introduction
* Spending Review Process
    * Priority Themes
    * Government's Commitment to Local Government
    * Phase 2 Focus
* Tax Rises &amp; Allowances
* Fiscal Rules
* Financial Forecasts &amp; Economic Commentary
    * OBR Economic and Fiscal Outlook
    * Funding Gap
    * Living Standards
    * The Wider Economy
* Local Government Finance
* Economic Development
* Devolution
* Housing &amp; Planning
    * Affordable Homes Programme
    * Social Housing Rent Settlement
    * Right-to-Buy Discounts
    * Complex Brownfield Sites
    * Housing Impact Funds
    * Brownfield Land Release Fund
    * Warm Homes Plan
* Transport
* Education &amp; Children
* Employment &amp; Welfare
    * Households Support Fund
    * Minimum / Living Wage
    * Welfare Cap Reform
    * Universal Credit
    * Work Capability Rules
    * Get Britain Working Package
    * Legislation to Stop Benefit Fraud
    * Employment Support in Healthcare Settings
* Families
* Health &amp; Public Health
* Business
    * International Investment Summit
    * Business Rates
    * Corporate Tax Road-map
    * UK Infrastructure Bank
    * Small Business Strategy
    * Defra Regulation Review
    * British Growth Partnership
    * New Minister for Investment
    * Clean Power 2030 Advisory Commission
* Civil Society
* Infrastructure
* Conclusion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53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Agenda
* Introduction
* Spending Review Process
    * Priority Themes
    * Government's Commitment to Local Government
    * Phase 2 Focus
* Tax Rises &amp; Allowances
* Fiscal Rules
* Financial Forecasts &amp; Economic Commentary
    * OBR Economic and Fiscal Outlook
    * Funding Gap
    * Living Standards
    * The Wider Economy
* Local Government Finance
* Economic Development
* Devolution
* Housing &amp; Planning
    * Affordable Homes Programme
    * Social Housing Rent Settlement
    * Right-to-Buy Discounts
    * Complex Brownfield Sites
    * Housing Impact Funds
    * Brownfield Land Release Fund
    * Warm Homes Plan
* Transport
* Education &amp; Children
* Employment &amp; Welfare
    * Households Support Fund
    * Minimum / Living Wage
    * Welfare Cap Reform
    * Universal Credit
    * Work Capability Rules
    * Get Britain Working Package
    * Legislation to Stop Benefit Fraud
    * Employment Support in Healthcare Settings
* Families
* Health &amp; Public Health
* Business
    * International Investment Summit
    * Business Rates
    * Corporate Tax Road-map
    * UK Infrastructure Bank
    * Small Business Strategy
    * Defra Regulation Review
    * British Growth Partnership
    * New Minister for Investment
    * Clean Power 2030 Advisory Commission
* Civil Society
* Infrastructure
* Conclusion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57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Agenda
* Introduction
* Spending Review Process
    * Priority Themes
    * Government's Commitment to Local Government
    * Phase 2 Focus
* Tax Rises &amp; Allowances
* Fiscal Rules
* Financial Forecasts &amp; Economic Commentary
    * OBR Economic and Fiscal Outlook
    * Funding Gap
    * Living Standards
    * The Wider Economy
* Local Government Finance
* Economic Development
* Devolution
* Housing &amp; Planning
    * Affordable Homes Programme
    * Social Housing Rent Settlement
    * Right-to-Buy Discounts
    * Complex Brownfield Sites
    * Housing Impact Funds
    * Brownfield Land Release Fund
    * Warm Homes Plan
* Transport
* Education &amp; Children
* Employment &amp; Welfare
    * Households Support Fund
    * Minimum / Living Wage
    * Welfare Cap Reform
    * Universal Credit
    * Work Capability Rules
    * Get Britain Working Package
    * Legislation to Stop Benefit Fraud
    * Employment Support in Healthcare Settings
* Families
* Health &amp; Public Health
* Business
    * International Investment Summit
    * Business Rates
    * Corporate Tax Road-map
    * UK Infrastructure Bank
    * Small Business Strategy
    * Defra Regulation Review
    * British Growth Partnership
    * New Minister for Investment
    * Clean Power 2030 Advisory Commission
* Civil Society
* Infrastructure
* Conclusion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814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Agenda
* Introduction
* Spending Review Process
    * Priority Themes
    * Government's Commitment to Local Government
    * Phase 2 Focus
* Tax Rises &amp; Allowances
* Fiscal Rules
* Financial Forecasts &amp; Economic Commentary
    * OBR Economic and Fiscal Outlook
    * Funding Gap
    * Living Standards
    * The Wider Economy
* Local Government Finance
* Economic Development
* Devolution
* Housing &amp; Planning
    * Affordable Homes Programme
    * Social Housing Rent Settlement
    * Right-to-Buy Discounts
    * Complex Brownfield Sites
    * Housing Impact Funds
    * Brownfield Land Release Fund
    * Warm Homes Plan
* Transport
* Education &amp; Children
* Employment &amp; Welfare
    * Households Support Fund
    * Minimum / Living Wage
    * Welfare Cap Reform
    * Universal Credit
    * Work Capability Rules
    * Get Britain Working Package
    * Legislation to Stop Benefit Fraud
    * Employment Support in Healthcare Settings
* Families
* Health &amp; Public Health
* Business
    * International Investment Summit
    * Business Rates
    * Corporate Tax Road-map
    * UK Infrastructure Bank
    * Small Business Strategy
    * Defra Regulation Review
    * British Growth Partnership
    * New Minister for Investment
    * Clean Power 2030 Advisory Commission
* Civil Society
* Infrastructure
* Conclusion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957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Agenda
* Introduction
* Spending Review Process
    * Priority Themes
    * Government's Commitment to Local Government
    * Phase 2 Focus
* Tax Rises &amp; Allowances
* Fiscal Rules
* Financial Forecasts &amp; Economic Commentary
    * OBR Economic and Fiscal Outlook
    * Funding Gap
    * Living Standards
    * The Wider Economy
* Local Government Finance
* Economic Development
* Devolution
* Housing &amp; Planning
    * Affordable Homes Programme
    * Social Housing Rent Settlement
    * Right-to-Buy Discounts
    * Complex Brownfield Sites
    * Housing Impact Funds
    * Brownfield Land Release Fund
    * Warm Homes Plan
* Transport
* Education &amp; Children
* Employment &amp; Welfare
    * Households Support Fund
    * Minimum / Living Wage
    * Welfare Cap Reform
    * Universal Credit
    * Work Capability Rules
    * Get Britain Working Package
    * Legislation to Stop Benefit Fraud
    * Employment Support in Healthcare Settings
* Families
* Health &amp; Public Health
* Business
    * International Investment Summit
    * Business Rates
    * Corporate Tax Road-map
    * UK Infrastructure Bank
    * Small Business Strategy
    * Defra Regulation Review
    * British Growth Partnership
    * New Minister for Investment
    * Clean Power 2030 Advisory Commission
* Civil Society
* Infrastructure
* Conclusion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F75A9-7F4B-44EC-9CAC-8C58ACDC7CE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198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4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94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2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17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7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0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2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2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4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5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456DBD1-1048-5A22-C973-3E5FA83F5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751DA1-FD17-BF94-CFC3-8F8539CE6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0165" y="1088571"/>
            <a:ext cx="7538405" cy="2774393"/>
          </a:xfrm>
        </p:spPr>
        <p:txBody>
          <a:bodyPr>
            <a:normAutofit/>
          </a:bodyPr>
          <a:lstStyle/>
          <a:p>
            <a:pPr algn="l"/>
            <a:r>
              <a:rPr lang="en-GB" sz="5400"/>
              <a:t>Autumn Budget &amp; Spending Review 2024</a:t>
            </a:r>
          </a:p>
        </p:txBody>
      </p:sp>
    </p:spTree>
    <p:extLst>
      <p:ext uri="{BB962C8B-B14F-4D97-AF65-F5344CB8AC3E}">
        <p14:creationId xmlns:p14="http://schemas.microsoft.com/office/powerpoint/2010/main" val="205409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FD925B-A93E-D75D-B801-C079D72F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79" y="261708"/>
            <a:ext cx="3494091" cy="5719640"/>
          </a:xfrm>
        </p:spPr>
        <p:txBody>
          <a:bodyPr anchor="t"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Rebuilding Britain - Infrastructure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3765870" y="412955"/>
            <a:ext cx="8353425" cy="5685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Digital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£500 million to deliver Project Gigabit and Shared Rural Network in 2025-26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Extend SME Digital Adoption Taskforce &amp; interim report in 2025. 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Energy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Establish Great British Energy with £125 million in 2025-26 – to be based in Aberdeen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£3.9 billion for Carbon Capture, Usage and Storage Track-1 projects to decarbonise industry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 billion for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Public Sector Decarbonisation Scheme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£3.4 billion for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Warm Homes Plan </a:t>
            </a:r>
            <a:r>
              <a:rPr lang="en-GB" sz="1400" dirty="0">
                <a:latin typeface="Aptos" panose="020B0004020202020204" pitchFamily="34" charset="0"/>
              </a:rPr>
              <a:t>(decarbonisation of household energy).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£163m for Industrial Energy Transformation Fund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£2.7 billion to continue Sizewell C’s development in 2025-26 (nuclear)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MCA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£25m for North East MCA to remediate the Crown Works Studio site (for creative industry use)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£10 million for Cambridge Growth Company to develop ambitious plans for housing, transport, water &amp; wider infrastructure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£200 million for City Region Sustainable Transport Settlements (bringing local transport spending for Metro Mayors in 2025-26 to £1.3 billion).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£485 million for Transport for London’s capital renewal programmes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Extension of Innovation Accelerators Programmes in high-potential clusters of Glasgow, Greater Manchester, and West Midlands.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endParaRPr lang="en-GB" sz="900" dirty="0">
              <a:latin typeface="Aptos" panose="020B00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502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FD925B-A93E-D75D-B801-C079D72F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79" y="261708"/>
            <a:ext cx="3494091" cy="5719640"/>
          </a:xfrm>
        </p:spPr>
        <p:txBody>
          <a:bodyPr anchor="t"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Rebuilding Britain – Investments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3697044" y="167148"/>
            <a:ext cx="8353425" cy="5533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Investments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New </a:t>
            </a:r>
            <a:r>
              <a:rPr lang="en-GB" sz="1400" b="1" dirty="0">
                <a:latin typeface="Aptos" panose="020B0004020202020204" pitchFamily="34" charset="0"/>
              </a:rPr>
              <a:t>National Wealth Fund </a:t>
            </a:r>
            <a:r>
              <a:rPr lang="en-GB" sz="1400" dirty="0">
                <a:latin typeface="Aptos" panose="020B0004020202020204" pitchFamily="34" charset="0"/>
              </a:rPr>
              <a:t>to catalyse over £70 billion of private investment, to support investment in growth-driving sectors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Investment Zones </a:t>
            </a: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and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 Freeports Programmes </a:t>
            </a:r>
            <a:r>
              <a:rPr lang="en-GB" sz="1400" dirty="0">
                <a:latin typeface="Aptos" panose="020B0004020202020204" pitchFamily="34" charset="0"/>
              </a:rPr>
              <a:t>to continue – New East Midlands Investment Zone approved (focused on advanced manufacturing and green industries)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Extend the Enterprise Investment Scheme and Venture Capital Trust schemes to 2035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£250 million for the British Business Bank’s small business loans programmes </a:t>
            </a:r>
            <a:r>
              <a:rPr lang="en-GB" sz="1400" dirty="0">
                <a:latin typeface="Aptos" panose="020B0004020202020204" pitchFamily="34" charset="0"/>
              </a:rPr>
              <a:t>in 2025-26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The Department for Business and Trade will soon announce details of </a:t>
            </a: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a £4 million pilot package to encourage tech adoption for SMEs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£37 million funding for </a:t>
            </a:r>
            <a:r>
              <a:rPr lang="en-GB" sz="1400" b="1" dirty="0">
                <a:latin typeface="Aptos" panose="020B0004020202020204" pitchFamily="34" charset="0"/>
              </a:rPr>
              <a:t>Made Smarter Innovation programme </a:t>
            </a:r>
            <a:r>
              <a:rPr lang="en-GB" sz="1400" dirty="0">
                <a:latin typeface="Aptos" panose="020B0004020202020204" pitchFamily="34" charset="0"/>
              </a:rPr>
              <a:t>in 2025-26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£500 million for DBT to support </a:t>
            </a:r>
            <a:r>
              <a:rPr lang="en-GB" sz="1400" b="1" dirty="0">
                <a:latin typeface="Aptos" panose="020B0004020202020204" pitchFamily="34" charset="0"/>
              </a:rPr>
              <a:t>inward investment </a:t>
            </a:r>
            <a:r>
              <a:rPr lang="en-GB" sz="1400" dirty="0">
                <a:latin typeface="Aptos" panose="020B0004020202020204" pitchFamily="34" charset="0"/>
              </a:rPr>
              <a:t>&amp; international trade in 2024-25 and 2025-26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New National Data Library to unlock full value of public data assets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R&amp;D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£20.4 billion government R&amp;D investment allocated in 2025-26.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This includes fully funding </a:t>
            </a: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Horizon</a:t>
            </a:r>
            <a:r>
              <a:rPr lang="en-GB" sz="1400" dirty="0">
                <a:latin typeface="Aptos" panose="020B0004020202020204" pitchFamily="34" charset="0"/>
              </a:rPr>
              <a:t> association.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New 10 year R&amp;D budgets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£25 million in 2025-26 to launch a new multi-year R&amp;D Missions Programme </a:t>
            </a:r>
            <a:r>
              <a:rPr lang="en-GB" sz="1400" dirty="0">
                <a:latin typeface="Aptos" panose="020B0004020202020204" pitchFamily="34" charset="0"/>
              </a:rPr>
              <a:t>to solve targeted problems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Budget uplift for of the National Institute for Health and Care Research (NIHR) as part of over £2 billion of R&amp;D funding.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£40 million over 5 years to support commercialisation of university research and new spin-outs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52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FD925B-A93E-D75D-B801-C079D72F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79" y="261708"/>
            <a:ext cx="3494091" cy="5719640"/>
          </a:xfrm>
        </p:spPr>
        <p:txBody>
          <a:bodyPr anchor="t"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Rebuilding Britain – Sectors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3697044" y="167148"/>
            <a:ext cx="8353425" cy="6007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Sector Growth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£975 million for the aerospace sector over 5 years,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 billion for automotive sector over 5 years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£520 million for a new </a:t>
            </a:r>
            <a:r>
              <a:rPr lang="en-GB" sz="1400" b="1" dirty="0">
                <a:latin typeface="Aptos" panose="020B0004020202020204" pitchFamily="34" charset="0"/>
              </a:rPr>
              <a:t>Life Sciences Innovative Manufacturing Fund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£15 billion of tax relief support for </a:t>
            </a:r>
            <a:r>
              <a:rPr lang="en-GB" sz="1400" b="1" dirty="0">
                <a:latin typeface="Aptos" panose="020B0004020202020204" pitchFamily="34" charset="0"/>
              </a:rPr>
              <a:t>creative industries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£3m to expand </a:t>
            </a:r>
            <a:r>
              <a:rPr lang="en-GB" sz="1400" b="1" dirty="0">
                <a:latin typeface="Aptos" panose="020B0004020202020204" pitchFamily="34" charset="0"/>
              </a:rPr>
              <a:t>Creative Careers Programmes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Chancellor due to speak at Mansion House on Financial sector (where announcements will be made)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£500 million in grant support for Tata Steel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Create Growth and UK Games Fund to continue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Raising Grant-in-Aid for National Museums and Galleries</a:t>
            </a:r>
          </a:p>
          <a:p>
            <a:pPr>
              <a:lnSpc>
                <a:spcPct val="110000"/>
              </a:lnSpc>
            </a:pPr>
            <a:endParaRPr lang="en-GB" sz="1400" b="1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Environment &amp; Agriculture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£400m to support tree planting &amp; peatland restoration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£2.4 billion for flood resilience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£5 billion to support transition to more productive and sustainable agricultural sector – including £60 million Farming Recovery Fund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£58 million for R&amp;D to support climate resilience and net zero goals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£14 million for Nature Restoration Fund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£13 million to expand Protected Sites Strategies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endParaRPr lang="en-GB" sz="1400" b="1" dirty="0">
              <a:latin typeface="Aptos" panose="020B00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400" b="1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77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FD925B-A93E-D75D-B801-C079D72F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249553"/>
            <a:ext cx="3977640" cy="5719640"/>
          </a:xfrm>
        </p:spPr>
        <p:txBody>
          <a:bodyPr anchor="t"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Economic &amp; Fiscal Context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3676650" y="0"/>
            <a:ext cx="8446524" cy="6753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Labour's Fiscal Rules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Balancing day-to-day expenditure with tax receipts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Only borrow for investment</a:t>
            </a:r>
          </a:p>
          <a:p>
            <a:pPr lvl="1">
              <a:lnSpc>
                <a:spcPct val="110000"/>
              </a:lnSpc>
            </a:pPr>
            <a:endParaRPr lang="en-GB" sz="900" dirty="0">
              <a:latin typeface="Aptos" panose="020B00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OBR’s GDP Growth Forecasts - 1.1% in 2024  - 2% in 2025 – 1.6% to 1.8% thereafter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900" dirty="0">
              <a:latin typeface="Aptos" panose="020B00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Spending Review Approach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Creating a predictable fiscal policy-making environment with increased transparency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Spending Review every two years + Departmental budgets set for three years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Five-year capital budgets (extended every two years at SRs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SR Phase 2 – Spring 25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Multi-year settlement for local government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Mayoral Combined Authority </a:t>
            </a:r>
            <a:r>
              <a:rPr lang="en-GB" sz="1400" dirty="0">
                <a:latin typeface="Aptos" panose="020B0004020202020204" pitchFamily="34" charset="0"/>
              </a:rPr>
              <a:t>Settlements introduced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Greater Manchester &amp; West Midlands in 25-26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Other MCA settlements from 26-27 (including London)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These documents will be published</a:t>
            </a:r>
            <a:r>
              <a:rPr lang="en-GB" sz="1400" dirty="0">
                <a:latin typeface="Aptos" panose="020B0004020202020204" pitchFamily="34" charset="0"/>
              </a:rPr>
              <a:t>: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Spending Review 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Industrial Strategy</a:t>
            </a:r>
            <a:r>
              <a:rPr lang="en-GB" sz="1400" dirty="0">
                <a:latin typeface="Aptos" panose="020B0004020202020204" pitchFamily="34" charset="0"/>
              </a:rPr>
              <a:t> 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Review by Chief Scientific Adviser &amp; Technology Adviser on </a:t>
            </a: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adoption of technology barriers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Sector Growth Plans &amp; Regional Growth Plan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10-year infrastructure strategy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10 Year Health Plan for the NHS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Trade Strategy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Transport secretary’s plans for railway reform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Plans for fundamental reform of the children’s social care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New social impact investment vehicle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Third Road Investment Strategy (RIS)</a:t>
            </a:r>
          </a:p>
          <a:p>
            <a:pPr marL="1200150" lvl="2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Decisions on Great British Nuclear Small Modular Reactor competition</a:t>
            </a:r>
          </a:p>
          <a:p>
            <a:pPr lvl="1">
              <a:lnSpc>
                <a:spcPct val="110000"/>
              </a:lnSpc>
            </a:pPr>
            <a:r>
              <a:rPr lang="en-GB" sz="1200" dirty="0">
                <a:latin typeface="Aptos" panose="020B0004020202020204" pitchFamily="34" charset="0"/>
              </a:rPr>
              <a:t>(</a:t>
            </a:r>
            <a:r>
              <a:rPr lang="en-GB" sz="1200" b="1" dirty="0">
                <a:latin typeface="Aptos" panose="020B0004020202020204" pitchFamily="34" charset="0"/>
              </a:rPr>
              <a:t>English Devolution White Paper  &amp;  Get Britain Working White Paper </a:t>
            </a:r>
            <a:r>
              <a:rPr lang="en-GB" sz="1200" dirty="0">
                <a:latin typeface="Aptos" panose="020B0004020202020204" pitchFamily="34" charset="0"/>
              </a:rPr>
              <a:t>due between SR1 and SR2).</a:t>
            </a:r>
          </a:p>
        </p:txBody>
      </p:sp>
    </p:spTree>
    <p:extLst>
      <p:ext uri="{BB962C8B-B14F-4D97-AF65-F5344CB8AC3E}">
        <p14:creationId xmlns:p14="http://schemas.microsoft.com/office/powerpoint/2010/main" val="987580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FD925B-A93E-D75D-B801-C079D72F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79" y="261708"/>
            <a:ext cx="3977640" cy="5719640"/>
          </a:xfrm>
        </p:spPr>
        <p:txBody>
          <a:bodyPr anchor="t"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Fixing the Foundations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3765870" y="0"/>
            <a:ext cx="8353425" cy="6939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Tackling inefficiency and reforming public services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New Office for Value for Money, with independent Chair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New Covid Corruption Commissioner coming soon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New Procurement Act in Feb 2025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2% productivity, efficiency and savings target for departments next year.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New </a:t>
            </a:r>
            <a:r>
              <a:rPr lang="en-GB" sz="1400" b="1" dirty="0">
                <a:latin typeface="Aptos" panose="020B0004020202020204" pitchFamily="34" charset="0"/>
              </a:rPr>
              <a:t>Public Sector Reform and Innovation Fund </a:t>
            </a:r>
            <a:r>
              <a:rPr lang="en-GB" sz="1400" dirty="0">
                <a:latin typeface="Aptos" panose="020B0004020202020204" pitchFamily="34" charset="0"/>
              </a:rPr>
              <a:t>of £165m, to support new approach to improving public services, including “ambition planning reform and foster carer recruitment”. £100m of this to mayors and local leaders to help reform public services.</a:t>
            </a:r>
          </a:p>
          <a:p>
            <a:pPr>
              <a:lnSpc>
                <a:spcPct val="110000"/>
              </a:lnSpc>
            </a:pPr>
            <a:endParaRPr lang="en-GB" sz="9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Tackling Welfare Fraud: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3,180 extra fraud and error staff across DWP and HMRC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New Fraud, Error and Debt Bill coming soon </a:t>
            </a:r>
            <a:r>
              <a:rPr lang="en-GB" sz="1200" dirty="0">
                <a:latin typeface="Aptos" panose="020B0004020202020204" pitchFamily="34" charset="0"/>
              </a:rPr>
              <a:t>(introducing new powers to check benefits are being paid correctly using banks’ data).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Strengthened DWP’s powers to recover debt.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9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Ensuring tax owed is paid: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5,000 extra compliance staff at HMRC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New funding for 1,800 debt management staff at HMRC.</a:t>
            </a:r>
          </a:p>
          <a:p>
            <a:pPr>
              <a:lnSpc>
                <a:spcPct val="110000"/>
              </a:lnSpc>
            </a:pPr>
            <a:endParaRPr lang="en-GB" sz="9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Rewarding work with a fair wage: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National Living Wage </a:t>
            </a:r>
            <a:r>
              <a:rPr lang="en-GB" sz="1400" dirty="0">
                <a:latin typeface="Aptos" panose="020B0004020202020204" pitchFamily="34" charset="0"/>
              </a:rPr>
              <a:t>up from </a:t>
            </a: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£11.44 to £12.21 </a:t>
            </a:r>
            <a:r>
              <a:rPr lang="en-GB" sz="1400" dirty="0">
                <a:latin typeface="Aptos" panose="020B0004020202020204" pitchFamily="34" charset="0"/>
              </a:rPr>
              <a:t>/hr (from April 2025)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National Minimum Wage for 18 to 20-year-olds up from £8.60 to £10.00 /hr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Minimum Hourly Wage for Apprentices – up from £6.40 to £7.55 /hr for 18yr old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£150 million for National Minim um Wage enforcement (in 2024-25 and 2025-26)</a:t>
            </a:r>
          </a:p>
          <a:p>
            <a:pPr>
              <a:lnSpc>
                <a:spcPct val="110000"/>
              </a:lnSpc>
            </a:pPr>
            <a:endParaRPr lang="en-GB" sz="9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Supporting Carers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60,000 more carers to access Carer’s Allowance </a:t>
            </a:r>
            <a:r>
              <a:rPr lang="en-GB" sz="1200" dirty="0">
                <a:latin typeface="Aptos" panose="020B0004020202020204" pitchFamily="34" charset="0"/>
              </a:rPr>
              <a:t>(by raising Carer’s Allowance Weekly Earnings Limit)</a:t>
            </a:r>
          </a:p>
          <a:p>
            <a:pPr>
              <a:lnSpc>
                <a:spcPct val="110000"/>
              </a:lnSpc>
            </a:pPr>
            <a:endParaRPr lang="en-GB" sz="9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Universal Credit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Accelerate shift of claimants onto UC from Employment and Support Allowance (ESA) </a:t>
            </a:r>
            <a:r>
              <a:rPr lang="en-GB" sz="1200" dirty="0">
                <a:latin typeface="Aptos" panose="020B0004020202020204" pitchFamily="34" charset="0"/>
              </a:rPr>
              <a:t>– start date now 2024 (not 2028).</a:t>
            </a:r>
          </a:p>
        </p:txBody>
      </p:sp>
    </p:spTree>
    <p:extLst>
      <p:ext uri="{BB962C8B-B14F-4D97-AF65-F5344CB8AC3E}">
        <p14:creationId xmlns:p14="http://schemas.microsoft.com/office/powerpoint/2010/main" val="2109967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FD925B-A93E-D75D-B801-C079D72F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79" y="261708"/>
            <a:ext cx="3977640" cy="5719640"/>
          </a:xfrm>
        </p:spPr>
        <p:txBody>
          <a:bodyPr anchor="t"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Fixing the Foundations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3765870" y="0"/>
            <a:ext cx="8353425" cy="7192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Household Support Fund and Discretionary Housing Payments extended in 2025-26. Gov. to provide £1bn. </a:t>
            </a:r>
            <a:r>
              <a:rPr lang="en-GB" sz="1200" dirty="0">
                <a:latin typeface="Aptos" panose="020B0004020202020204" pitchFamily="34" charset="0"/>
              </a:rPr>
              <a:t>(Local authorities to use this to help low-income households facing hardship).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New Fair Repayment Rate which caps debt repayments made through UC at 15% of the standard allowance.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Help to Save scheme extended until April 2027.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All working age benefits for 2025-26 uprated in full by 1.7%.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State Pension Triple Lock maintained for the duration of this parliament.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Pension Credit Standard Minimum Guarantee to increase by 4.1% from April 2025.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Tax and working people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Fuel duty frozen &amp;  Fuel Finder implemented.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Raising revenue to fund public services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Rate of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Employer National Insurance Contributions </a:t>
            </a:r>
            <a:r>
              <a:rPr lang="en-GB" sz="1400" dirty="0">
                <a:latin typeface="Aptos" panose="020B0004020202020204" pitchFamily="34" charset="0"/>
              </a:rPr>
              <a:t>(NICs) up from 13.8% to 15%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Reducing the per-employee threshold at which employers become liable to pay National Insurance from 6 April 2025 to £5,000.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Employment Allowance increased to £10,500 next year.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Employment Allowance expanded by removing the £100,000 eligibility threshold, so that all eligible employers now benefit. 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Supporting business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The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small business multiplier frozen </a:t>
            </a:r>
            <a:r>
              <a:rPr lang="en-GB" sz="1400" dirty="0">
                <a:latin typeface="Aptos" panose="020B0004020202020204" pitchFamily="34" charset="0"/>
              </a:rPr>
              <a:t>in 2025-26 to support high street &amp; small businesses.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Reducing duty on qualifying draught products to help pubs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 of mandatory duty stamps for spirits to support food and drink producers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Main rate of</a:t>
            </a:r>
            <a:r>
              <a:rPr lang="en-GB" sz="1400" b="1" dirty="0"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Corporation Tax capped at 25% </a:t>
            </a:r>
            <a:r>
              <a:rPr lang="en-GB" sz="1400" dirty="0"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new Corporate Tax Roadmap.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£200 million for two key growth-driving programmes in 2025-26: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Growth Hubs </a:t>
            </a:r>
            <a:r>
              <a:rPr lang="en-GB" sz="1400" dirty="0">
                <a:latin typeface="Aptos" panose="020B0004020202020204" pitchFamily="34" charset="0"/>
              </a:rPr>
              <a:t>in England and </a:t>
            </a:r>
            <a:r>
              <a:rPr lang="en-GB" sz="1400" b="1" dirty="0">
                <a:latin typeface="Aptos" panose="020B0004020202020204" pitchFamily="34" charset="0"/>
              </a:rPr>
              <a:t>Help to Grow</a:t>
            </a:r>
            <a:r>
              <a:rPr lang="en-GB" sz="1400" dirty="0">
                <a:latin typeface="Aptos" panose="020B0004020202020204" pitchFamily="34" charset="0"/>
              </a:rPr>
              <a:t>: Management across the UK</a:t>
            </a:r>
            <a:endParaRPr lang="en-GB" sz="14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56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FD925B-A93E-D75D-B801-C079D72F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79" y="261708"/>
            <a:ext cx="3977640" cy="5719640"/>
          </a:xfrm>
        </p:spPr>
        <p:txBody>
          <a:bodyPr anchor="t"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Fixing the Foundations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3765870" y="261708"/>
            <a:ext cx="8353425" cy="5533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Fairer Tax System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Lower rate of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Capital Gains Tax </a:t>
            </a:r>
            <a:r>
              <a:rPr lang="en-GB" sz="1400" dirty="0">
                <a:latin typeface="Aptos" panose="020B0004020202020204" pitchFamily="34" charset="0"/>
              </a:rPr>
              <a:t>up from 10% to 18%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Higher rate of Capital Gains Tax up from 20% to 24% - with immediate effect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Business Asset Disposal Relief (BADR), and Investors’ Relief (IR) rates up to 14% from April 2025</a:t>
            </a:r>
            <a:endParaRPr lang="en-GB" sz="14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sz="1400" dirty="0">
                <a:latin typeface="Aptos" panose="020B0004020202020204" pitchFamily="34" charset="0"/>
              </a:rPr>
              <a:t>urrent </a:t>
            </a:r>
            <a:r>
              <a:rPr lang="en-GB" sz="1400" b="1" dirty="0">
                <a:latin typeface="Aptos" panose="020B0004020202020204" pitchFamily="34" charset="0"/>
              </a:rPr>
              <a:t>inheritance tax </a:t>
            </a:r>
            <a:r>
              <a:rPr lang="en-GB" sz="1400" dirty="0">
                <a:latin typeface="Aptos" panose="020B0004020202020204" pitchFamily="34" charset="0"/>
              </a:rPr>
              <a:t>thresholds frozen until 2030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Agricultural property relief </a:t>
            </a:r>
            <a:r>
              <a:rPr lang="en-GB" sz="1400" dirty="0">
                <a:latin typeface="Aptos" panose="020B0004020202020204" pitchFamily="34" charset="0"/>
              </a:rPr>
              <a:t>and business property relief reformed from April 2026 (100% rate of relief for the first £1 million of combined agricultural and business assets, then 50% thereafter.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Tobacco Duty </a:t>
            </a:r>
            <a:r>
              <a:rPr lang="en-GB" sz="1400" dirty="0">
                <a:latin typeface="Aptos" panose="020B0004020202020204" pitchFamily="34" charset="0"/>
              </a:rPr>
              <a:t>escalator of RPI+2% renewed </a:t>
            </a:r>
            <a:r>
              <a:rPr lang="en-GB" sz="1400" dirty="0" err="1">
                <a:latin typeface="Aptos" panose="020B0004020202020204" pitchFamily="34" charset="0"/>
              </a:rPr>
              <a:t>forremainder</a:t>
            </a:r>
            <a:r>
              <a:rPr lang="en-GB" sz="1400" dirty="0">
                <a:latin typeface="Aptos" panose="020B0004020202020204" pitchFamily="34" charset="0"/>
              </a:rPr>
              <a:t> of this Parliament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Duty on hand-rolling tobacco increased by 10%.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A new </a:t>
            </a:r>
            <a:r>
              <a:rPr lang="en-GB" sz="1400" b="1" dirty="0">
                <a:latin typeface="Aptos" panose="020B0004020202020204" pitchFamily="34" charset="0"/>
              </a:rPr>
              <a:t>Vaping Products Duty </a:t>
            </a:r>
            <a:r>
              <a:rPr lang="en-GB" sz="1400" dirty="0">
                <a:latin typeface="Aptos" panose="020B0004020202020204" pitchFamily="34" charset="0"/>
              </a:rPr>
              <a:t>of £2.20 per 10ml vaping liquid from October 2026.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Air Passenger Duty rates </a:t>
            </a:r>
            <a:r>
              <a:rPr lang="en-GB" sz="1400" dirty="0">
                <a:latin typeface="Aptos" panose="020B0004020202020204" pitchFamily="34" charset="0"/>
              </a:rPr>
              <a:t>up from 2026/27 - equates to £2 more for those flying to short-haul destinations in economy class. The higher rate for larger private jets will rise by a further 50%.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Delivering tax commitments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New internationally competitive residence-based regime from 6 April 2025 – </a:t>
            </a:r>
            <a:r>
              <a:rPr lang="en-GB" sz="1400" b="1" dirty="0">
                <a:latin typeface="Aptos" panose="020B0004020202020204" pitchFamily="34" charset="0"/>
              </a:rPr>
              <a:t>replacing domicile status</a:t>
            </a:r>
            <a:r>
              <a:rPr lang="en-GB" sz="1400" dirty="0">
                <a:latin typeface="Aptos" panose="020B0004020202020204" pitchFamily="34" charset="0"/>
              </a:rPr>
              <a:t>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CGT rates currently applied to ‘carried interest’ will be increased to 32% from April 2025.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Stamp Duty Land Tax on second homes &amp; buy-to-lets </a:t>
            </a:r>
            <a:r>
              <a:rPr lang="en-GB" sz="1400" dirty="0">
                <a:latin typeface="Aptos" panose="020B0004020202020204" pitchFamily="34" charset="0"/>
              </a:rPr>
              <a:t>up from 3% to 5% with immediate effect.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Changes to </a:t>
            </a:r>
            <a:r>
              <a:rPr lang="en-GB" sz="1400" b="1" dirty="0">
                <a:latin typeface="Aptos" panose="020B0004020202020204" pitchFamily="34" charset="0"/>
              </a:rPr>
              <a:t>Energy Profits Levy </a:t>
            </a:r>
            <a:r>
              <a:rPr lang="en-GB" sz="1400" dirty="0">
                <a:latin typeface="Aptos" panose="020B0004020202020204" pitchFamily="34" charset="0"/>
              </a:rPr>
              <a:t>including increasing its rate by 3% points to 38%, removing the 29% investment allowance, and extending the time the levy applies until 2030.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20% VAT on private school education </a:t>
            </a:r>
            <a:r>
              <a:rPr lang="en-GB" sz="1400" dirty="0">
                <a:latin typeface="Aptos" panose="020B0004020202020204" pitchFamily="34" charset="0"/>
              </a:rPr>
              <a:t>from January 2025.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Remove business rates charitable rate relief from private schools from April 2025 (unless SEND-focussed).</a:t>
            </a:r>
          </a:p>
        </p:txBody>
      </p:sp>
    </p:spTree>
    <p:extLst>
      <p:ext uri="{BB962C8B-B14F-4D97-AF65-F5344CB8AC3E}">
        <p14:creationId xmlns:p14="http://schemas.microsoft.com/office/powerpoint/2010/main" val="169833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FD925B-A93E-D75D-B801-C079D72F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79" y="261708"/>
            <a:ext cx="3977640" cy="5719640"/>
          </a:xfrm>
        </p:spPr>
        <p:txBody>
          <a:bodyPr anchor="t"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Fixing the Foundations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3765870" y="188241"/>
            <a:ext cx="8353425" cy="7192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Fixing NHS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NHS to deliver </a:t>
            </a:r>
            <a:r>
              <a:rPr lang="en-GB" sz="1400" b="1" dirty="0">
                <a:latin typeface="Aptos" panose="020B0004020202020204" pitchFamily="34" charset="0"/>
              </a:rPr>
              <a:t>40,000 extra elective appointments </a:t>
            </a:r>
            <a:r>
              <a:rPr lang="en-GB" sz="1400" dirty="0">
                <a:latin typeface="Aptos" panose="020B0004020202020204" pitchFamily="34" charset="0"/>
              </a:rPr>
              <a:t>a week - patients should expect to wait no longer than 18 weeks from referral to consultant-led treatment.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Resource spending for the Department of Health and Social to increase by </a:t>
            </a:r>
            <a:r>
              <a:rPr lang="en-GB" sz="1400" b="1" dirty="0">
                <a:latin typeface="Aptos" panose="020B0004020202020204" pitchFamily="34" charset="0"/>
              </a:rPr>
              <a:t>£22.6 billion </a:t>
            </a:r>
            <a:r>
              <a:rPr lang="en-GB" sz="1400" dirty="0">
                <a:latin typeface="Aptos" panose="020B0004020202020204" pitchFamily="34" charset="0"/>
              </a:rPr>
              <a:t>from 2023-24 to 2025-26. This provides a two-year average real terms NHS growth rate of 4.0%.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Capital investment for health to increase to £13.6 billion in 2025/26</a:t>
            </a:r>
            <a:r>
              <a:rPr lang="en-GB" sz="1400" dirty="0">
                <a:latin typeface="Aptos" panose="020B0004020202020204" pitchFamily="34" charset="0"/>
              </a:rPr>
              <a:t>. This includes: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£1.5 billion capital funding for new surgical hubs and diagnostic scanners to build capacity for over 30,000 additional procedures, and over 1.25 million diagnostic tests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£70 million to invest in new radiotherapy machines to improve cancer treatment. •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Over £1 billion to tackle dangerous RAAC and backlog of critical maintenance across the NHS estate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 billion in NHS technology and digital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200 upgrades to GP surgeries across England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Continue delivery of the New Hospital Programme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£460 million of investment to address the risk posed by future health emergencies &amp; pandemics 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£26 million to open new mental health crisis centres. 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b="1" dirty="0">
                <a:latin typeface="Aptos" panose="020B0004020202020204" pitchFamily="34" charset="0"/>
              </a:rPr>
              <a:t>Getting Britain Working – targeting economic inactivity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White Paper due shortly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Long-term sickness related inactivity at record high of 2.8 million people in 2024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Establish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8 trailblazer areas </a:t>
            </a:r>
            <a:r>
              <a:rPr lang="en-GB" sz="1400" dirty="0">
                <a:latin typeface="Aptos" panose="020B0004020202020204" pitchFamily="34" charset="0"/>
              </a:rPr>
              <a:t>that bring together health, employment, and skills services to improve the support available to those who are inactive due to ill health and help them return to work.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Establish </a:t>
            </a:r>
            <a:r>
              <a:rPr lang="en-GB" sz="1400" b="1" dirty="0">
                <a:latin typeface="Aptos" panose="020B0004020202020204" pitchFamily="34" charset="0"/>
              </a:rPr>
              <a:t>8 Youth Guarantee Trailblazers </a:t>
            </a:r>
            <a:r>
              <a:rPr lang="en-GB" sz="1400" dirty="0">
                <a:latin typeface="Aptos" panose="020B0004020202020204" pitchFamily="34" charset="0"/>
              </a:rPr>
              <a:t>areas to test new ways of supporting young people into employment or training, by bringing together and enhancing existing programmes in partnership with local areas.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£115 million in 2025-26 to deliver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Connect to Work</a:t>
            </a:r>
            <a:r>
              <a:rPr lang="en-GB" sz="1400" dirty="0">
                <a:latin typeface="Aptos" panose="020B0004020202020204" pitchFamily="34" charset="0"/>
              </a:rPr>
              <a:t>, a new supported employment programme matching 100,000 people with disabilities or health conditions into vacancies.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774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FD925B-A93E-D75D-B801-C079D72F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79" y="261708"/>
            <a:ext cx="3977640" cy="5719640"/>
          </a:xfrm>
        </p:spPr>
        <p:txBody>
          <a:bodyPr anchor="t"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Fixing the Foundations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3765870" y="261708"/>
            <a:ext cx="8353425" cy="6718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Education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£6.7 billion of capital funding in 2025-26 for education (increase of 19% from 2024-25).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This includes £1.4 billion for the </a:t>
            </a:r>
            <a:r>
              <a:rPr lang="en-GB" sz="1400" b="1" dirty="0">
                <a:latin typeface="Aptos" panose="020B0004020202020204" pitchFamily="34" charset="0"/>
              </a:rPr>
              <a:t>school rebuilding programme</a:t>
            </a:r>
            <a:r>
              <a:rPr lang="en-GB" sz="1400" dirty="0">
                <a:latin typeface="Aptos" panose="020B0004020202020204" pitchFamily="34" charset="0"/>
              </a:rPr>
              <a:t>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£2.1 billion to improve school estates’ condition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Recruitment of 6,500 new teachers in England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Core schools budget increase of</a:t>
            </a:r>
            <a:r>
              <a:rPr lang="en-GB" sz="1400" b="1" dirty="0">
                <a:latin typeface="Aptos" panose="020B0004020202020204" pitchFamily="34" charset="0"/>
              </a:rPr>
              <a:t> £2.3 billion</a:t>
            </a:r>
            <a:r>
              <a:rPr lang="en-GB" sz="1400" dirty="0">
                <a:latin typeface="Aptos" panose="020B0004020202020204" pitchFamily="34" charset="0"/>
              </a:rPr>
              <a:t>.  Of this £1bn for special educational needs and disabilities.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Resource spending on the education system in England will increase by </a:t>
            </a:r>
            <a:r>
              <a:rPr lang="en-GB" sz="1400" b="1" dirty="0">
                <a:latin typeface="Aptos" panose="020B0004020202020204" pitchFamily="34" charset="0"/>
              </a:rPr>
              <a:t>£11.2 billion </a:t>
            </a:r>
            <a:r>
              <a:rPr lang="en-GB" sz="1400" dirty="0">
                <a:latin typeface="Aptos" panose="020B0004020202020204" pitchFamily="34" charset="0"/>
              </a:rPr>
              <a:t>from 2023-24 levels by 2025-26, a 3.5% increase.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£1.8 billion extra to continue the expansion of government-funded childcare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£30 million for rollout of free breakfast clubs in thousands of primary schools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£25 million to crease new/expanded nurseries within primary schools (3,000 places)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£69 million to deliver Family Hubs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 million on Holocaust education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£950 million for skills capital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£300 million for Further Education to maintain &amp; improve FE estate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£40 million investment via Growth and Skills Levy.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Deliver Lifelong Learning Entitlement with revised launch date of 2027.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Crime &amp; Justice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" panose="020B0004020202020204" pitchFamily="34" charset="0"/>
              </a:rPr>
              <a:t>New Border Security Command to tackle criminal gangs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£1.9 billion extra total departmental spending to the Ministry of Justice (</a:t>
            </a:r>
            <a:r>
              <a:rPr lang="en-GB" sz="1400" dirty="0" err="1">
                <a:latin typeface="Aptos" panose="020B0004020202020204" pitchFamily="34" charset="0"/>
              </a:rPr>
              <a:t>MoJ</a:t>
            </a:r>
            <a:r>
              <a:rPr lang="en-GB" sz="1400" dirty="0">
                <a:latin typeface="Aptos" panose="020B0004020202020204" pitchFamily="34" charset="0"/>
              </a:rPr>
              <a:t>) in 2025-26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Home Office (HO) funding up from £20.3 billion in 2023-24 to £22.1 billion in 2025-26.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£2.3 billion of investment in prison expansion over 2024-25 and 2025-26,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£500 million extra in 2025/26 to recruit new prison and probation staff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£220 million investment in prison and probation service maintenance in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106,500 Crown Court sitting days in 2024-25 to bring offenders to justice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487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FD925B-A93E-D75D-B801-C079D72F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79" y="261708"/>
            <a:ext cx="3977640" cy="5719640"/>
          </a:xfrm>
        </p:spPr>
        <p:txBody>
          <a:bodyPr anchor="t"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Fixing the Foundations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3451123" y="0"/>
            <a:ext cx="8740877" cy="7531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Local Government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A real terms increase in core local government spending power of around </a:t>
            </a:r>
            <a:r>
              <a:rPr lang="en-GB" sz="1400" b="1" dirty="0">
                <a:latin typeface="Aptos" panose="020B0004020202020204" pitchFamily="34" charset="0"/>
              </a:rPr>
              <a:t>3.2%.</a:t>
            </a:r>
          </a:p>
          <a:p>
            <a:pPr>
              <a:lnSpc>
                <a:spcPct val="110000"/>
              </a:lnSpc>
            </a:pPr>
            <a:endParaRPr lang="en-GB" sz="200" b="1" dirty="0">
              <a:latin typeface="Aptos" panose="020B00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This includes </a:t>
            </a:r>
            <a:r>
              <a:rPr lang="en-GB" sz="1400" b="1" dirty="0">
                <a:latin typeface="Aptos" panose="020B0004020202020204" pitchFamily="34" charset="0"/>
              </a:rPr>
              <a:t>£600 million </a:t>
            </a:r>
            <a:r>
              <a:rPr lang="en-GB" sz="1400" dirty="0">
                <a:latin typeface="Aptos" panose="020B0004020202020204" pitchFamily="34" charset="0"/>
              </a:rPr>
              <a:t>of new grant funding to support </a:t>
            </a:r>
            <a:r>
              <a:rPr lang="en-GB" sz="1400" b="1" dirty="0">
                <a:latin typeface="Aptos" panose="020B0004020202020204" pitchFamily="34" charset="0"/>
              </a:rPr>
              <a:t>social care</a:t>
            </a:r>
            <a:r>
              <a:rPr lang="en-GB" sz="1400" dirty="0">
                <a:latin typeface="Aptos" panose="020B0004020202020204" pitchFamily="34" charset="0"/>
              </a:rPr>
              <a:t>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£250 million to test innovative measures in </a:t>
            </a:r>
            <a:r>
              <a:rPr lang="en-GB" sz="1400" b="1" dirty="0">
                <a:latin typeface="Aptos" panose="020B0004020202020204" pitchFamily="34" charset="0"/>
              </a:rPr>
              <a:t>children’s social care</a:t>
            </a:r>
            <a:r>
              <a:rPr lang="en-GB" sz="1400" dirty="0">
                <a:latin typeface="Aptos" panose="020B0004020202020204" pitchFamily="34" charset="0"/>
              </a:rPr>
              <a:t>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£44 million to pilot new Kinship Allowance to create new foster placements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£86 million increase to the Disabled Facilities Grant to support 7,800 more adaptations to homes for those with social care needs.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 billion uplift for SEND and alternative provision funding </a:t>
            </a:r>
          </a:p>
          <a:p>
            <a:pPr>
              <a:lnSpc>
                <a:spcPct val="110000"/>
              </a:lnSpc>
            </a:pPr>
            <a:endParaRPr lang="en-GB" sz="500" dirty="0">
              <a:latin typeface="Aptos" panose="020B00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Reform Local Government Finance Settlement</a:t>
            </a:r>
            <a:r>
              <a:rPr lang="en-GB" sz="1400" b="1" dirty="0">
                <a:latin typeface="Aptos" panose="020B0004020202020204" pitchFamily="34" charset="0"/>
              </a:rPr>
              <a:t> </a:t>
            </a:r>
            <a:r>
              <a:rPr lang="en-GB" sz="1400" dirty="0">
                <a:latin typeface="Aptos" panose="020B0004020202020204" pitchFamily="34" charset="0"/>
              </a:rPr>
              <a:t>funding allocations to reflects up-to-date assessment of need and local revenues.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Continuing the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UK Shared Prosperity Fund </a:t>
            </a:r>
            <a:r>
              <a:rPr lang="en-GB" sz="1400" dirty="0">
                <a:latin typeface="Aptos" panose="020B0004020202020204" pitchFamily="34" charset="0"/>
              </a:rPr>
              <a:t>at a reduced level of £900 million for 1 year.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 billion in 2025-26 to prevent homelessness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£46 million to boost capacity and capability in </a:t>
            </a: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local planning authorities </a:t>
            </a:r>
            <a:r>
              <a:rPr lang="en-GB" sz="1400" dirty="0">
                <a:latin typeface="Aptos" panose="020B0004020202020204" pitchFamily="34" charset="0"/>
              </a:rPr>
              <a:t>&amp; recruiting 300 graduate planners.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 billion for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Levelling Up projects </a:t>
            </a:r>
            <a:r>
              <a:rPr lang="en-GB" sz="1400" dirty="0">
                <a:latin typeface="Aptos" panose="020B0004020202020204" pitchFamily="34" charset="0"/>
              </a:rPr>
              <a:t>– but </a:t>
            </a:r>
            <a:r>
              <a:rPr lang="en-GB" sz="1400" i="1" dirty="0">
                <a:latin typeface="Aptos" panose="020B0004020202020204" pitchFamily="34" charset="0"/>
              </a:rPr>
              <a:t>“minded to cancel unfunded Levelling Up Culture and Capital Projects, and the West Midlands culture and inward investment funding, that were announced at Spring Budget 2024”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Consult on ending </a:t>
            </a: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regional partnerships </a:t>
            </a:r>
            <a:r>
              <a:rPr lang="en-GB" sz="1400" dirty="0">
                <a:latin typeface="Aptos" panose="020B0004020202020204" pitchFamily="34" charset="0"/>
              </a:rPr>
              <a:t>(</a:t>
            </a:r>
            <a:r>
              <a:rPr lang="en-GB" sz="1400" b="1" dirty="0">
                <a:latin typeface="Aptos" panose="020B0004020202020204" pitchFamily="34" charset="0"/>
              </a:rPr>
              <a:t>Thames Estuary Growth Board</a:t>
            </a:r>
            <a:r>
              <a:rPr lang="en-GB" sz="1400" dirty="0">
                <a:latin typeface="Aptos" panose="020B0004020202020204" pitchFamily="34" charset="0"/>
              </a:rPr>
              <a:t>)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£1.1 billion for Extended Producer Responsibility scheme to improve </a:t>
            </a:r>
            <a:r>
              <a:rPr lang="en-GB" sz="1400" b="1" dirty="0">
                <a:latin typeface="Aptos" panose="020B0004020202020204" pitchFamily="34" charset="0"/>
              </a:rPr>
              <a:t>recycling outcomes </a:t>
            </a:r>
            <a:endParaRPr lang="en-GB" sz="1400" b="1" i="1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endParaRPr lang="en-GB" sz="9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Defence &amp; Intelligence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£2.9 billion extra total funding to the Ministry of Defence (MoD) compared to 2024-25.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£3 billion per year in support for Ukraine for as long as it takes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£340 million for Single Intelligence Account </a:t>
            </a:r>
          </a:p>
          <a:p>
            <a:pPr>
              <a:lnSpc>
                <a:spcPct val="110000"/>
              </a:lnSpc>
            </a:pPr>
            <a:endParaRPr lang="en-GB" sz="6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Compensation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£1.8bn to support the victims of the Post Office Horizon IT scandal in 24/25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£11.8bn to support victims of Infected Blood scandal to end of Parliament</a:t>
            </a:r>
          </a:p>
          <a:p>
            <a:pPr>
              <a:lnSpc>
                <a:spcPct val="110000"/>
              </a:lnSpc>
            </a:pPr>
            <a:endParaRPr lang="en-GB" sz="5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Asylum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£536m to tackle asylum backlog</a:t>
            </a: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-121020" y="4527266"/>
            <a:ext cx="8740877" cy="556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endParaRPr lang="en-GB" sz="1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231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FD925B-A93E-D75D-B801-C079D72F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79" y="261708"/>
            <a:ext cx="3494091" cy="5719640"/>
          </a:xfrm>
        </p:spPr>
        <p:txBody>
          <a:bodyPr anchor="t"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Rebuilding Britain - Infrastructure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E7BC6-B612-B2A3-C8CC-DE54F064B3C3}"/>
              </a:ext>
            </a:extLst>
          </p:cNvPr>
          <p:cNvSpPr txBox="1"/>
          <p:nvPr/>
        </p:nvSpPr>
        <p:spPr>
          <a:xfrm>
            <a:off x="3765870" y="0"/>
            <a:ext cx="8353425" cy="7243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Infrastructure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Establishing the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National Infrastructure and Service Transformation Authority </a:t>
            </a:r>
            <a:r>
              <a:rPr lang="en-GB" sz="1400" dirty="0">
                <a:latin typeface="Aptos" panose="020B0004020202020204" pitchFamily="34" charset="0"/>
              </a:rPr>
              <a:t>(NISTA)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Extra £5 million to deliver improvements to the </a:t>
            </a: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planning regime </a:t>
            </a:r>
            <a:r>
              <a:rPr lang="en-GB" sz="1400" dirty="0">
                <a:latin typeface="Aptos" panose="020B0004020202020204" pitchFamily="34" charset="0"/>
              </a:rPr>
              <a:t>for </a:t>
            </a:r>
            <a:r>
              <a:rPr lang="en-GB" sz="1400" b="1" dirty="0">
                <a:latin typeface="Aptos" panose="020B0004020202020204" pitchFamily="34" charset="0"/>
              </a:rPr>
              <a:t>Nationally Significant Infrastructure Projects</a:t>
            </a:r>
          </a:p>
          <a:p>
            <a:pPr>
              <a:lnSpc>
                <a:spcPct val="110000"/>
              </a:lnSpc>
            </a:pPr>
            <a:endParaRPr lang="en-GB" sz="9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Rail infrastructure announcements (all in MCA areas)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The </a:t>
            </a:r>
            <a:r>
              <a:rPr lang="en-GB" sz="1400" dirty="0" err="1">
                <a:latin typeface="Aptos" panose="020B0004020202020204" pitchFamily="34" charset="0"/>
              </a:rPr>
              <a:t>Transpennine</a:t>
            </a:r>
            <a:r>
              <a:rPr lang="en-GB" sz="1400" dirty="0">
                <a:latin typeface="Aptos" panose="020B0004020202020204" pitchFamily="34" charset="0"/>
              </a:rPr>
              <a:t> Route Upgrade between York and Manchester.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East West Rail will connect Oxford, Milton Keynes, and Cambridge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Progressing HS2 Phase One to improve connectivity between London and Birmingham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HS2 trains will run to Euston.</a:t>
            </a:r>
          </a:p>
          <a:p>
            <a:pPr>
              <a:lnSpc>
                <a:spcPct val="110000"/>
              </a:lnSpc>
            </a:pPr>
            <a:endParaRPr lang="en-GB" sz="9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Roads - Maintenance, EVs, Buses &amp; Cycling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Providing a nearly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50% increase</a:t>
            </a:r>
            <a:r>
              <a:rPr lang="en-GB" sz="1400" b="1" dirty="0">
                <a:latin typeface="Aptos" panose="020B0004020202020204" pitchFamily="34" charset="0"/>
              </a:rPr>
              <a:t>, </a:t>
            </a:r>
            <a:r>
              <a:rPr lang="en-GB" sz="1400" dirty="0">
                <a:latin typeface="Aptos" panose="020B0004020202020204" pitchFamily="34" charset="0"/>
              </a:rPr>
              <a:t>on 2024-25, in funding for local roads maintenance.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£200m to accelerate EV </a:t>
            </a:r>
            <a:r>
              <a:rPr lang="en-GB" sz="1400" dirty="0" err="1">
                <a:latin typeface="Aptos" panose="020B0004020202020204" pitchFamily="34" charset="0"/>
              </a:rPr>
              <a:t>chargepoint</a:t>
            </a:r>
            <a:r>
              <a:rPr lang="en-GB" sz="1400" dirty="0">
                <a:latin typeface="Aptos" panose="020B0004020202020204" pitchFamily="34" charset="0"/>
              </a:rPr>
              <a:t> rollout in 2025-26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£120m to support purchase of new electric vans via plug-in grant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Maintain tax incentives to buy EVs through Vehicle Excise Duty First Year Rates &amp; Company Car Tax Regimes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£1 billion to support bus operators</a:t>
            </a:r>
            <a:r>
              <a:rPr lang="en-GB" sz="1400" dirty="0">
                <a:latin typeface="Aptos" panose="020B0004020202020204" pitchFamily="34" charset="0"/>
              </a:rPr>
              <a:t>. New bus cap rate of £3.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£100 million extra investment in cycling and walking infrastructure (for LAs)</a:t>
            </a:r>
          </a:p>
          <a:p>
            <a:pPr>
              <a:lnSpc>
                <a:spcPct val="110000"/>
              </a:lnSpc>
            </a:pPr>
            <a:endParaRPr lang="en-GB" sz="9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latin typeface="Aptos" panose="020B0004020202020204" pitchFamily="34" charset="0"/>
              </a:rPr>
              <a:t>Housing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£5 billion for housing investment in 2025-56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1.5 million homes to be built over this Parliament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£47 million </a:t>
            </a:r>
            <a:r>
              <a:rPr lang="en-GB" sz="1400" dirty="0">
                <a:highlight>
                  <a:srgbClr val="FFFF00"/>
                </a:highlight>
                <a:latin typeface="Aptos" panose="020B0004020202020204" pitchFamily="34" charset="0"/>
              </a:rPr>
              <a:t>to support delivery of 28,000 homes that would otherwise be stalled by </a:t>
            </a:r>
            <a:r>
              <a:rPr lang="en-GB" sz="1400" b="1" dirty="0">
                <a:highlight>
                  <a:srgbClr val="FFFF00"/>
                </a:highlight>
                <a:latin typeface="Aptos" panose="020B0004020202020204" pitchFamily="34" charset="0"/>
              </a:rPr>
              <a:t>nutrient neutrality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£500 million added to </a:t>
            </a:r>
            <a:r>
              <a:rPr lang="en-GB" sz="1400" b="1" dirty="0">
                <a:latin typeface="Aptos" panose="020B0004020202020204" pitchFamily="34" charset="0"/>
              </a:rPr>
              <a:t>Affordable Homes Programme </a:t>
            </a:r>
            <a:r>
              <a:rPr lang="en-GB" sz="1400" dirty="0">
                <a:latin typeface="Aptos" panose="020B0004020202020204" pitchFamily="34" charset="0"/>
              </a:rPr>
              <a:t>to build 5,000 extra affordable homes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£56m investment in Liverpool Central Docks to deliver 2,000 homes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£25m investment in new joint venture to deliver 3,000 energy-efficient new homes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Reducing Right to Buy Scheme &amp; allow councils to keep all sales receipts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ptos" panose="020B0004020202020204" pitchFamily="34" charset="0"/>
              </a:rPr>
              <a:t>£1 billion investment in remediation (following on from Grenfell).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900" dirty="0">
              <a:latin typeface="Aptos" panose="020B0004020202020204" pitchFamily="34" charset="0"/>
            </a:endParaRPr>
          </a:p>
          <a:p>
            <a:pPr>
              <a:lnSpc>
                <a:spcPct val="110000"/>
              </a:lnSpc>
            </a:pPr>
            <a:endParaRPr lang="en-GB" sz="900" dirty="0">
              <a:latin typeface="Aptos" panose="020B00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065362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5894</Words>
  <Application>Microsoft Office PowerPoint</Application>
  <PresentationFormat>Widescreen</PresentationFormat>
  <Paragraphs>291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Arial</vt:lpstr>
      <vt:lpstr>Neue Haas Grotesk Text Pro</vt:lpstr>
      <vt:lpstr>VanillaVTI</vt:lpstr>
      <vt:lpstr>Autumn Budget &amp; Spending Review 2024</vt:lpstr>
      <vt:lpstr>Economic &amp; Fiscal Context</vt:lpstr>
      <vt:lpstr>Fixing the Foundations</vt:lpstr>
      <vt:lpstr>Fixing the Foundations</vt:lpstr>
      <vt:lpstr>Fixing the Foundations</vt:lpstr>
      <vt:lpstr>Fixing the Foundations</vt:lpstr>
      <vt:lpstr>Fixing the Foundations</vt:lpstr>
      <vt:lpstr>Fixing the Foundations</vt:lpstr>
      <vt:lpstr>Rebuilding Britain - Infrastructure</vt:lpstr>
      <vt:lpstr>Rebuilding Britain - Infrastructure</vt:lpstr>
      <vt:lpstr>Rebuilding Britain – Investments</vt:lpstr>
      <vt:lpstr>Rebuilding Britain – Sectors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Nurden - GT GC</dc:creator>
  <cp:lastModifiedBy>Sarah Nurden - GT GC</cp:lastModifiedBy>
  <cp:revision>46</cp:revision>
  <dcterms:created xsi:type="dcterms:W3CDTF">2024-11-04T19:07:49Z</dcterms:created>
  <dcterms:modified xsi:type="dcterms:W3CDTF">2024-11-05T14:54:18Z</dcterms:modified>
</cp:coreProperties>
</file>