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6"/>
  </p:notesMasterIdLst>
  <p:sldIdLst>
    <p:sldId id="297" r:id="rId2"/>
    <p:sldId id="309" r:id="rId3"/>
    <p:sldId id="310" r:id="rId4"/>
    <p:sldId id="311" r:id="rId5"/>
  </p:sldIdLst>
  <p:sldSz cx="12192000" cy="6858000"/>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31">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5887"/>
    <a:srgbClr val="257483"/>
    <a:srgbClr val="3E9BD4"/>
    <a:srgbClr val="39A3D3"/>
    <a:srgbClr val="464646"/>
    <a:srgbClr val="4E90C3"/>
    <a:srgbClr val="25749A"/>
    <a:srgbClr val="305F83"/>
    <a:srgbClr val="FFFFCC"/>
    <a:srgbClr val="22580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7" d="100"/>
          <a:sy n="67" d="100"/>
        </p:scale>
        <p:origin x="644" y="52"/>
      </p:cViewPr>
      <p:guideLst>
        <p:guide orient="horz" pos="2160"/>
        <p:guide pos="3840"/>
      </p:guideLst>
    </p:cSldViewPr>
  </p:slideViewPr>
  <p:notesTextViewPr>
    <p:cViewPr>
      <p:scale>
        <a:sx n="1" d="1"/>
        <a:sy n="1" d="1"/>
      </p:scale>
      <p:origin x="0" y="0"/>
    </p:cViewPr>
  </p:notesTextViewPr>
  <p:notesViewPr>
    <p:cSldViewPr snapToGrid="0">
      <p:cViewPr varScale="1">
        <p:scale>
          <a:sx n="81" d="100"/>
          <a:sy n="81" d="100"/>
        </p:scale>
        <p:origin x="-3972" y="-84"/>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84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6038" y="0"/>
            <a:ext cx="2951162" cy="498475"/>
          </a:xfrm>
          <a:prstGeom prst="rect">
            <a:avLst/>
          </a:prstGeom>
        </p:spPr>
        <p:txBody>
          <a:bodyPr vert="horz" lIns="91440" tIns="45720" rIns="91440" bIns="45720" rtlCol="0"/>
          <a:lstStyle>
            <a:lvl1pPr algn="r">
              <a:defRPr sz="1200"/>
            </a:lvl1pPr>
          </a:lstStyle>
          <a:p>
            <a:fld id="{E8C5A2F9-D2FE-4E7C-93EC-FAFD9D43C575}" type="datetimeFigureOut">
              <a:rPr lang="en-GB" smtClean="0"/>
              <a:t>26/07/2024</a:t>
            </a:fld>
            <a:endParaRPr lang="en-GB"/>
          </a:p>
        </p:txBody>
      </p:sp>
      <p:sp>
        <p:nvSpPr>
          <p:cNvPr id="4" name="Slide Image Placeholder 3"/>
          <p:cNvSpPr>
            <a:spLocks noGrp="1" noRot="1" noChangeAspect="1"/>
          </p:cNvSpPr>
          <p:nvPr>
            <p:ph type="sldImg" idx="2"/>
          </p:nvPr>
        </p:nvSpPr>
        <p:spPr>
          <a:xfrm>
            <a:off x="423863" y="1243013"/>
            <a:ext cx="5961062" cy="33543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1038" y="4784725"/>
            <a:ext cx="5446712" cy="39131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2450"/>
            <a:ext cx="2951163" cy="49847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6038" y="9442450"/>
            <a:ext cx="2951162" cy="498475"/>
          </a:xfrm>
          <a:prstGeom prst="rect">
            <a:avLst/>
          </a:prstGeom>
        </p:spPr>
        <p:txBody>
          <a:bodyPr vert="horz" lIns="91440" tIns="45720" rIns="91440" bIns="45720" rtlCol="0" anchor="b"/>
          <a:lstStyle>
            <a:lvl1pPr algn="r">
              <a:defRPr sz="1200"/>
            </a:lvl1pPr>
          </a:lstStyle>
          <a:p>
            <a:fld id="{974FC4F3-560B-4008-A4D5-107398FB3944}" type="slidenum">
              <a:rPr lang="en-GB" smtClean="0"/>
              <a:t>‹#›</a:t>
            </a:fld>
            <a:endParaRPr lang="en-GB"/>
          </a:p>
        </p:txBody>
      </p:sp>
    </p:spTree>
    <p:extLst>
      <p:ext uri="{BB962C8B-B14F-4D97-AF65-F5344CB8AC3E}">
        <p14:creationId xmlns:p14="http://schemas.microsoft.com/office/powerpoint/2010/main" val="556246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3863" y="1243013"/>
            <a:ext cx="5961062" cy="3354387"/>
          </a:xfrm>
        </p:spPr>
      </p:sp>
      <p:sp>
        <p:nvSpPr>
          <p:cNvPr id="3" name="Notes Placeholder 2"/>
          <p:cNvSpPr>
            <a:spLocks noGrp="1"/>
          </p:cNvSpPr>
          <p:nvPr>
            <p:ph type="body" idx="1"/>
          </p:nvPr>
        </p:nvSpPr>
        <p:spPr/>
        <p:txBody>
          <a:bodyPr/>
          <a:lstStyle/>
          <a:p>
            <a:r>
              <a:rPr lang="en-GB" dirty="0"/>
              <a:t>As Douglas and Jo have stated, the importance</a:t>
            </a:r>
            <a:r>
              <a:rPr lang="en-GB" baseline="0" dirty="0"/>
              <a:t> of KMEP is that it brings together individuals from business, local councils, universities and further education colleges to work in partnership. </a:t>
            </a:r>
          </a:p>
          <a:p>
            <a:endParaRPr lang="en-GB" baseline="0" dirty="0"/>
          </a:p>
          <a:p>
            <a:r>
              <a:rPr lang="en-GB" baseline="0" dirty="0"/>
              <a:t>By working together and talking amongst the partners, we can collectively acquire an in-depth knowledge of the economic opportunities and challenges facing Kent and Medway. This knowledge can then form the basis of our plans and strategies, such as the Enterprise &amp; Productivity Strategy for Kent &amp; Medway. KMEP is the forum in which to strategically plan how best to exploit the economic opportunities available.</a:t>
            </a:r>
          </a:p>
          <a:p>
            <a:endParaRPr lang="en-GB" baseline="0" dirty="0"/>
          </a:p>
          <a:p>
            <a:r>
              <a:rPr lang="en-GB" baseline="0" dirty="0"/>
              <a:t>A key function of KMEP is to act as an informed voice for our area in SELEP’s funding discussions. With SELEP covering such a vast geographical area, which stretches from Stansted Airport and Colchester in the north to Dungeness and Newhaven in the South, it is virtually impossible for one SELEP board member to have intimate knowledge of the economic priorities of each town and city. It is therefore absolutely essential that the local boards, such as KMEP, have a strong voice is the allocation of funding.</a:t>
            </a:r>
          </a:p>
          <a:p>
            <a:endParaRPr lang="en-GB" baseline="0" dirty="0"/>
          </a:p>
          <a:p>
            <a:r>
              <a:rPr lang="en-GB" baseline="0" dirty="0"/>
              <a:t> </a:t>
            </a:r>
          </a:p>
        </p:txBody>
      </p:sp>
      <p:sp>
        <p:nvSpPr>
          <p:cNvPr id="4" name="Slide Number Placeholder 3"/>
          <p:cNvSpPr>
            <a:spLocks noGrp="1"/>
          </p:cNvSpPr>
          <p:nvPr>
            <p:ph type="sldNum" sz="quarter" idx="10"/>
          </p:nvPr>
        </p:nvSpPr>
        <p:spPr/>
        <p:txBody>
          <a:bodyPr/>
          <a:lstStyle/>
          <a:p>
            <a:fld id="{386F89F5-1391-436A-8B19-293B6C6E97A6}" type="slidenum">
              <a:rPr lang="en-GB" smtClean="0"/>
              <a:t>1</a:t>
            </a:fld>
            <a:endParaRPr lang="en-GB"/>
          </a:p>
        </p:txBody>
      </p:sp>
    </p:spTree>
    <p:extLst>
      <p:ext uri="{BB962C8B-B14F-4D97-AF65-F5344CB8AC3E}">
        <p14:creationId xmlns:p14="http://schemas.microsoft.com/office/powerpoint/2010/main" val="2935129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The Kent &amp; Medway Economic Framework was agreed and published in early 2024. </a:t>
            </a:r>
          </a:p>
          <a:p>
            <a:endParaRPr lang="en-GB"/>
          </a:p>
          <a:p>
            <a:r>
              <a:rPr lang="en-GB"/>
              <a:t>The overarching objective is to develop an economy that is more “productive, sustainable and inclusive”.</a:t>
            </a:r>
          </a:p>
          <a:p>
            <a:endParaRPr lang="en-GB"/>
          </a:p>
          <a:p>
            <a:r>
              <a:rPr lang="en-GB"/>
              <a:t>Officers have begun initial work on an </a:t>
            </a:r>
            <a:r>
              <a:rPr lang="en-GB" b="1"/>
              <a:t>Implementation Plan </a:t>
            </a:r>
            <a:r>
              <a:rPr lang="en-GB"/>
              <a:t>– which sets out activities and outcomes under the five ambition areas.</a:t>
            </a:r>
          </a:p>
          <a:p>
            <a:r>
              <a:rPr lang="en-GB"/>
              <a:t>	</a:t>
            </a:r>
          </a:p>
          <a:p>
            <a:r>
              <a:rPr lang="en-GB"/>
              <a:t>The five ambitions:</a:t>
            </a:r>
          </a:p>
          <a:p>
            <a:endParaRPr lang="en-GB"/>
          </a:p>
          <a:p>
            <a:pPr algn="l">
              <a:buFont typeface="+mj-lt"/>
              <a:buAutoNum type="arabicPeriod"/>
            </a:pPr>
            <a:r>
              <a:rPr lang="en-GB" b="0" i="0">
                <a:solidFill>
                  <a:srgbClr val="212529"/>
                </a:solidFill>
                <a:effectLst/>
                <a:latin typeface="Helvetica" panose="020B0604020202020204" pitchFamily="34" charset="0"/>
              </a:rPr>
              <a:t>Enable innovative, productive and creative businesses</a:t>
            </a:r>
          </a:p>
          <a:p>
            <a:pPr algn="l">
              <a:buFont typeface="+mj-lt"/>
              <a:buAutoNum type="arabicPeriod"/>
            </a:pPr>
            <a:r>
              <a:rPr lang="en-GB" b="0" i="0">
                <a:solidFill>
                  <a:srgbClr val="212529"/>
                </a:solidFill>
                <a:effectLst/>
                <a:latin typeface="Helvetica" panose="020B0604020202020204" pitchFamily="34" charset="0"/>
              </a:rPr>
              <a:t>Widen opportunities and unlock talent</a:t>
            </a:r>
          </a:p>
          <a:p>
            <a:pPr algn="l">
              <a:buFont typeface="+mj-lt"/>
              <a:buAutoNum type="arabicPeriod"/>
            </a:pPr>
            <a:r>
              <a:rPr lang="en-GB" b="0" i="0">
                <a:solidFill>
                  <a:srgbClr val="212529"/>
                </a:solidFill>
                <a:effectLst/>
                <a:latin typeface="Helvetica" panose="020B0604020202020204" pitchFamily="34" charset="0"/>
              </a:rPr>
              <a:t>Secure resilient infrastructure for planned, sustainable growth</a:t>
            </a:r>
          </a:p>
          <a:p>
            <a:pPr algn="l">
              <a:buFont typeface="+mj-lt"/>
              <a:buAutoNum type="arabicPeriod"/>
            </a:pPr>
            <a:r>
              <a:rPr lang="en-GB" b="0" i="0">
                <a:solidFill>
                  <a:srgbClr val="212529"/>
                </a:solidFill>
                <a:effectLst/>
                <a:latin typeface="Helvetica" panose="020B0604020202020204" pitchFamily="34" charset="0"/>
              </a:rPr>
              <a:t>Place economic opportunity at the centre of community wellbeing and prosperity</a:t>
            </a:r>
          </a:p>
          <a:p>
            <a:pPr algn="l">
              <a:buFont typeface="+mj-lt"/>
              <a:buAutoNum type="arabicPeriod"/>
            </a:pPr>
            <a:r>
              <a:rPr lang="en-GB" b="0" i="0">
                <a:solidFill>
                  <a:srgbClr val="212529"/>
                </a:solidFill>
                <a:effectLst/>
                <a:latin typeface="Helvetica" panose="020B0604020202020204" pitchFamily="34" charset="0"/>
              </a:rPr>
              <a:t>Create diverse, distinctive and vibrant places</a:t>
            </a:r>
          </a:p>
          <a:p>
            <a:endParaRPr lang="en-GB"/>
          </a:p>
          <a:p>
            <a:endParaRPr lang="en-GB"/>
          </a:p>
          <a:p>
            <a:r>
              <a:rPr lang="en-GB"/>
              <a:t>Working with the public and private sector Thematic Leads, an early draft version of the plan has been developed.</a:t>
            </a:r>
          </a:p>
          <a:p>
            <a:endParaRPr lang="en-GB"/>
          </a:p>
          <a:p>
            <a:r>
              <a:rPr lang="en-GB"/>
              <a:t>The current iteration of the plan primarily focuses on enabling activity and “quick wins”. The intention is that the Implementation Plan will be an evolving document and further feedback from all partners is appreciated.</a:t>
            </a:r>
          </a:p>
          <a:p>
            <a:endParaRPr lang="en-GB"/>
          </a:p>
          <a:p>
            <a:r>
              <a:rPr lang="en-GB"/>
              <a:t>In parallel to this, it is our intention to create a project pipeline that can be responsive to any future funding opportunities. </a:t>
            </a:r>
          </a:p>
          <a:p>
            <a:endParaRPr lang="en-GB"/>
          </a:p>
          <a:p>
            <a:endParaRPr lang="en-GB"/>
          </a:p>
        </p:txBody>
      </p:sp>
      <p:sp>
        <p:nvSpPr>
          <p:cNvPr id="4" name="Slide Number Placeholder 3"/>
          <p:cNvSpPr>
            <a:spLocks noGrp="1"/>
          </p:cNvSpPr>
          <p:nvPr>
            <p:ph type="sldNum" sz="quarter" idx="5"/>
          </p:nvPr>
        </p:nvSpPr>
        <p:spPr/>
        <p:txBody>
          <a:bodyPr/>
          <a:lstStyle/>
          <a:p>
            <a:fld id="{4EAC03A9-898B-414C-BECB-90568EA281B7}" type="slidenum">
              <a:rPr lang="en-GB" smtClean="0"/>
              <a:t>2</a:t>
            </a:fld>
            <a:endParaRPr lang="en-GB"/>
          </a:p>
        </p:txBody>
      </p:sp>
    </p:spTree>
    <p:extLst>
      <p:ext uri="{BB962C8B-B14F-4D97-AF65-F5344CB8AC3E}">
        <p14:creationId xmlns:p14="http://schemas.microsoft.com/office/powerpoint/2010/main" val="35194762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The Kent &amp; Medway Economic Framework was agreed and published in early 2024. </a:t>
            </a:r>
          </a:p>
          <a:p>
            <a:endParaRPr lang="en-GB"/>
          </a:p>
          <a:p>
            <a:r>
              <a:rPr lang="en-GB"/>
              <a:t>The overarching objective is to develop an economy that is more “productive, sustainable and inclusive”.</a:t>
            </a:r>
          </a:p>
          <a:p>
            <a:endParaRPr lang="en-GB"/>
          </a:p>
          <a:p>
            <a:r>
              <a:rPr lang="en-GB"/>
              <a:t>Officers have begun initial work on an </a:t>
            </a:r>
            <a:r>
              <a:rPr lang="en-GB" b="1"/>
              <a:t>Implementation Plan </a:t>
            </a:r>
            <a:r>
              <a:rPr lang="en-GB"/>
              <a:t>– which sets out activities and outcomes under the five ambition areas.</a:t>
            </a:r>
          </a:p>
          <a:p>
            <a:r>
              <a:rPr lang="en-GB"/>
              <a:t>	</a:t>
            </a:r>
          </a:p>
          <a:p>
            <a:r>
              <a:rPr lang="en-GB"/>
              <a:t>The five ambitions:</a:t>
            </a:r>
          </a:p>
          <a:p>
            <a:endParaRPr lang="en-GB"/>
          </a:p>
          <a:p>
            <a:pPr algn="l">
              <a:buFont typeface="+mj-lt"/>
              <a:buAutoNum type="arabicPeriod"/>
            </a:pPr>
            <a:r>
              <a:rPr lang="en-GB" b="0" i="0">
                <a:solidFill>
                  <a:srgbClr val="212529"/>
                </a:solidFill>
                <a:effectLst/>
                <a:latin typeface="Helvetica" panose="020B0604020202020204" pitchFamily="34" charset="0"/>
              </a:rPr>
              <a:t>Enable innovative, productive and creative businesses</a:t>
            </a:r>
          </a:p>
          <a:p>
            <a:pPr algn="l">
              <a:buFont typeface="+mj-lt"/>
              <a:buAutoNum type="arabicPeriod"/>
            </a:pPr>
            <a:r>
              <a:rPr lang="en-GB" b="0" i="0">
                <a:solidFill>
                  <a:srgbClr val="212529"/>
                </a:solidFill>
                <a:effectLst/>
                <a:latin typeface="Helvetica" panose="020B0604020202020204" pitchFamily="34" charset="0"/>
              </a:rPr>
              <a:t>Widen opportunities and unlock talent</a:t>
            </a:r>
          </a:p>
          <a:p>
            <a:pPr algn="l">
              <a:buFont typeface="+mj-lt"/>
              <a:buAutoNum type="arabicPeriod"/>
            </a:pPr>
            <a:r>
              <a:rPr lang="en-GB" b="0" i="0">
                <a:solidFill>
                  <a:srgbClr val="212529"/>
                </a:solidFill>
                <a:effectLst/>
                <a:latin typeface="Helvetica" panose="020B0604020202020204" pitchFamily="34" charset="0"/>
              </a:rPr>
              <a:t>Secure resilient infrastructure for planned, sustainable growth</a:t>
            </a:r>
          </a:p>
          <a:p>
            <a:pPr algn="l">
              <a:buFont typeface="+mj-lt"/>
              <a:buAutoNum type="arabicPeriod"/>
            </a:pPr>
            <a:r>
              <a:rPr lang="en-GB" b="0" i="0">
                <a:solidFill>
                  <a:srgbClr val="212529"/>
                </a:solidFill>
                <a:effectLst/>
                <a:latin typeface="Helvetica" panose="020B0604020202020204" pitchFamily="34" charset="0"/>
              </a:rPr>
              <a:t>Place economic opportunity at the centre of community wellbeing and prosperity</a:t>
            </a:r>
          </a:p>
          <a:p>
            <a:pPr algn="l">
              <a:buFont typeface="+mj-lt"/>
              <a:buAutoNum type="arabicPeriod"/>
            </a:pPr>
            <a:r>
              <a:rPr lang="en-GB" b="0" i="0">
                <a:solidFill>
                  <a:srgbClr val="212529"/>
                </a:solidFill>
                <a:effectLst/>
                <a:latin typeface="Helvetica" panose="020B0604020202020204" pitchFamily="34" charset="0"/>
              </a:rPr>
              <a:t>Create diverse, distinctive and vibrant places</a:t>
            </a:r>
          </a:p>
          <a:p>
            <a:endParaRPr lang="en-GB"/>
          </a:p>
          <a:p>
            <a:endParaRPr lang="en-GB"/>
          </a:p>
          <a:p>
            <a:r>
              <a:rPr lang="en-GB"/>
              <a:t>Working with the public and private sector Thematic Leads, an early draft version of the plan has been developed.</a:t>
            </a:r>
          </a:p>
          <a:p>
            <a:endParaRPr lang="en-GB"/>
          </a:p>
          <a:p>
            <a:r>
              <a:rPr lang="en-GB"/>
              <a:t>The current iteration of the plan primarily focuses on enabling activity and “quick wins”. The intention is that the Implementation Plan will be an evolving document and further feedback from all partners is appreciated.</a:t>
            </a:r>
          </a:p>
          <a:p>
            <a:endParaRPr lang="en-GB"/>
          </a:p>
          <a:p>
            <a:r>
              <a:rPr lang="en-GB"/>
              <a:t>In parallel to this, it is our intention to create a project pipeline that can be responsive to any future funding opportunities. </a:t>
            </a:r>
          </a:p>
          <a:p>
            <a:endParaRPr lang="en-GB"/>
          </a:p>
          <a:p>
            <a:endParaRPr lang="en-GB"/>
          </a:p>
        </p:txBody>
      </p:sp>
      <p:sp>
        <p:nvSpPr>
          <p:cNvPr id="4" name="Slide Number Placeholder 3"/>
          <p:cNvSpPr>
            <a:spLocks noGrp="1"/>
          </p:cNvSpPr>
          <p:nvPr>
            <p:ph type="sldNum" sz="quarter" idx="5"/>
          </p:nvPr>
        </p:nvSpPr>
        <p:spPr/>
        <p:txBody>
          <a:bodyPr/>
          <a:lstStyle/>
          <a:p>
            <a:fld id="{4EAC03A9-898B-414C-BECB-90568EA281B7}" type="slidenum">
              <a:rPr lang="en-GB" smtClean="0"/>
              <a:t>3</a:t>
            </a:fld>
            <a:endParaRPr lang="en-GB"/>
          </a:p>
        </p:txBody>
      </p:sp>
    </p:spTree>
    <p:extLst>
      <p:ext uri="{BB962C8B-B14F-4D97-AF65-F5344CB8AC3E}">
        <p14:creationId xmlns:p14="http://schemas.microsoft.com/office/powerpoint/2010/main" val="34824306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The Kent &amp; Medway Economic Framework was agreed and published in early 2024. </a:t>
            </a:r>
          </a:p>
          <a:p>
            <a:endParaRPr lang="en-GB"/>
          </a:p>
          <a:p>
            <a:r>
              <a:rPr lang="en-GB"/>
              <a:t>The overarching objective is to develop an economy that is more “productive, sustainable and inclusive”.</a:t>
            </a:r>
          </a:p>
          <a:p>
            <a:endParaRPr lang="en-GB"/>
          </a:p>
          <a:p>
            <a:r>
              <a:rPr lang="en-GB"/>
              <a:t>Officers have begun initial work on an </a:t>
            </a:r>
            <a:r>
              <a:rPr lang="en-GB" b="1"/>
              <a:t>Implementation Plan </a:t>
            </a:r>
            <a:r>
              <a:rPr lang="en-GB"/>
              <a:t>– which sets out activities and outcomes under the five ambition areas.</a:t>
            </a:r>
          </a:p>
          <a:p>
            <a:r>
              <a:rPr lang="en-GB"/>
              <a:t>	</a:t>
            </a:r>
          </a:p>
          <a:p>
            <a:r>
              <a:rPr lang="en-GB"/>
              <a:t>The five ambitions:</a:t>
            </a:r>
          </a:p>
          <a:p>
            <a:endParaRPr lang="en-GB"/>
          </a:p>
          <a:p>
            <a:pPr algn="l">
              <a:buFont typeface="+mj-lt"/>
              <a:buAutoNum type="arabicPeriod"/>
            </a:pPr>
            <a:r>
              <a:rPr lang="en-GB" b="0" i="0">
                <a:solidFill>
                  <a:srgbClr val="212529"/>
                </a:solidFill>
                <a:effectLst/>
                <a:latin typeface="Helvetica" panose="020B0604020202020204" pitchFamily="34" charset="0"/>
              </a:rPr>
              <a:t>Enable innovative, productive and creative businesses</a:t>
            </a:r>
          </a:p>
          <a:p>
            <a:pPr algn="l">
              <a:buFont typeface="+mj-lt"/>
              <a:buAutoNum type="arabicPeriod"/>
            </a:pPr>
            <a:r>
              <a:rPr lang="en-GB" b="0" i="0">
                <a:solidFill>
                  <a:srgbClr val="212529"/>
                </a:solidFill>
                <a:effectLst/>
                <a:latin typeface="Helvetica" panose="020B0604020202020204" pitchFamily="34" charset="0"/>
              </a:rPr>
              <a:t>Widen opportunities and unlock talent</a:t>
            </a:r>
          </a:p>
          <a:p>
            <a:pPr algn="l">
              <a:buFont typeface="+mj-lt"/>
              <a:buAutoNum type="arabicPeriod"/>
            </a:pPr>
            <a:r>
              <a:rPr lang="en-GB" b="0" i="0">
                <a:solidFill>
                  <a:srgbClr val="212529"/>
                </a:solidFill>
                <a:effectLst/>
                <a:latin typeface="Helvetica" panose="020B0604020202020204" pitchFamily="34" charset="0"/>
              </a:rPr>
              <a:t>Secure resilient infrastructure for planned, sustainable growth</a:t>
            </a:r>
          </a:p>
          <a:p>
            <a:pPr algn="l">
              <a:buFont typeface="+mj-lt"/>
              <a:buAutoNum type="arabicPeriod"/>
            </a:pPr>
            <a:r>
              <a:rPr lang="en-GB" b="0" i="0">
                <a:solidFill>
                  <a:srgbClr val="212529"/>
                </a:solidFill>
                <a:effectLst/>
                <a:latin typeface="Helvetica" panose="020B0604020202020204" pitchFamily="34" charset="0"/>
              </a:rPr>
              <a:t>Place economic opportunity at the centre of community wellbeing and prosperity</a:t>
            </a:r>
          </a:p>
          <a:p>
            <a:pPr algn="l">
              <a:buFont typeface="+mj-lt"/>
              <a:buAutoNum type="arabicPeriod"/>
            </a:pPr>
            <a:r>
              <a:rPr lang="en-GB" b="0" i="0">
                <a:solidFill>
                  <a:srgbClr val="212529"/>
                </a:solidFill>
                <a:effectLst/>
                <a:latin typeface="Helvetica" panose="020B0604020202020204" pitchFamily="34" charset="0"/>
              </a:rPr>
              <a:t>Create diverse, distinctive and vibrant places</a:t>
            </a:r>
          </a:p>
          <a:p>
            <a:endParaRPr lang="en-GB"/>
          </a:p>
          <a:p>
            <a:endParaRPr lang="en-GB"/>
          </a:p>
          <a:p>
            <a:r>
              <a:rPr lang="en-GB"/>
              <a:t>Working with the public and private sector Thematic Leads, an early draft version of the plan has been developed.</a:t>
            </a:r>
          </a:p>
          <a:p>
            <a:endParaRPr lang="en-GB"/>
          </a:p>
          <a:p>
            <a:r>
              <a:rPr lang="en-GB"/>
              <a:t>The current iteration of the plan primarily focuses on enabling activity and “quick wins”. The intention is that the Implementation Plan will be an evolving document and further feedback from all partners is appreciated.</a:t>
            </a:r>
          </a:p>
          <a:p>
            <a:endParaRPr lang="en-GB"/>
          </a:p>
          <a:p>
            <a:r>
              <a:rPr lang="en-GB"/>
              <a:t>In parallel to this, it is our intention to create a project pipeline that can be responsive to any future funding opportunities. </a:t>
            </a:r>
          </a:p>
          <a:p>
            <a:endParaRPr lang="en-GB"/>
          </a:p>
          <a:p>
            <a:endParaRPr lang="en-GB"/>
          </a:p>
        </p:txBody>
      </p:sp>
      <p:sp>
        <p:nvSpPr>
          <p:cNvPr id="4" name="Slide Number Placeholder 3"/>
          <p:cNvSpPr>
            <a:spLocks noGrp="1"/>
          </p:cNvSpPr>
          <p:nvPr>
            <p:ph type="sldNum" sz="quarter" idx="5"/>
          </p:nvPr>
        </p:nvSpPr>
        <p:spPr/>
        <p:txBody>
          <a:bodyPr/>
          <a:lstStyle/>
          <a:p>
            <a:fld id="{4EAC03A9-898B-414C-BECB-90568EA281B7}" type="slidenum">
              <a:rPr lang="en-GB" smtClean="0"/>
              <a:t>4</a:t>
            </a:fld>
            <a:endParaRPr lang="en-GB"/>
          </a:p>
        </p:txBody>
      </p:sp>
    </p:spTree>
    <p:extLst>
      <p:ext uri="{BB962C8B-B14F-4D97-AF65-F5344CB8AC3E}">
        <p14:creationId xmlns:p14="http://schemas.microsoft.com/office/powerpoint/2010/main" val="3066422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91644B5-3FD2-4037-9E78-4A332629A2F4}" type="datetimeFigureOut">
              <a:rPr lang="en-GB" smtClean="0"/>
              <a:t>26/07/2024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F9FCB7D-E467-48AD-9264-C9BC1344F813}" type="slidenum">
              <a:rPr lang="en-GB" smtClean="0"/>
              <a:t>‹#›</a:t>
            </a:fld>
            <a:endParaRPr lang="en-GB"/>
          </a:p>
        </p:txBody>
      </p:sp>
    </p:spTree>
    <p:extLst>
      <p:ext uri="{BB962C8B-B14F-4D97-AF65-F5344CB8AC3E}">
        <p14:creationId xmlns:p14="http://schemas.microsoft.com/office/powerpoint/2010/main" val="2867159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91644B5-3FD2-4037-9E78-4A332629A2F4}" type="datetimeFigureOut">
              <a:rPr lang="en-GB" smtClean="0"/>
              <a:t>26/07/2024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F9FCB7D-E467-48AD-9264-C9BC1344F813}" type="slidenum">
              <a:rPr lang="en-GB" smtClean="0"/>
              <a:t>‹#›</a:t>
            </a:fld>
            <a:endParaRPr lang="en-GB"/>
          </a:p>
        </p:txBody>
      </p:sp>
    </p:spTree>
    <p:extLst>
      <p:ext uri="{BB962C8B-B14F-4D97-AF65-F5344CB8AC3E}">
        <p14:creationId xmlns:p14="http://schemas.microsoft.com/office/powerpoint/2010/main" val="2149711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91644B5-3FD2-4037-9E78-4A332629A2F4}" type="datetimeFigureOut">
              <a:rPr lang="en-GB" smtClean="0"/>
              <a:t>26/07/2024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F9FCB7D-E467-48AD-9264-C9BC1344F813}" type="slidenum">
              <a:rPr lang="en-GB" smtClean="0"/>
              <a:t>‹#›</a:t>
            </a:fld>
            <a:endParaRPr lang="en-GB"/>
          </a:p>
        </p:txBody>
      </p:sp>
    </p:spTree>
    <p:extLst>
      <p:ext uri="{BB962C8B-B14F-4D97-AF65-F5344CB8AC3E}">
        <p14:creationId xmlns:p14="http://schemas.microsoft.com/office/powerpoint/2010/main" val="3109653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91644B5-3FD2-4037-9E78-4A332629A2F4}" type="datetimeFigureOut">
              <a:rPr lang="en-GB" smtClean="0"/>
              <a:t>26/07/2024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F9FCB7D-E467-48AD-9264-C9BC1344F813}" type="slidenum">
              <a:rPr lang="en-GB" smtClean="0"/>
              <a:t>‹#›</a:t>
            </a:fld>
            <a:endParaRPr lang="en-GB"/>
          </a:p>
        </p:txBody>
      </p:sp>
    </p:spTree>
    <p:extLst>
      <p:ext uri="{BB962C8B-B14F-4D97-AF65-F5344CB8AC3E}">
        <p14:creationId xmlns:p14="http://schemas.microsoft.com/office/powerpoint/2010/main" val="1654908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1644B5-3FD2-4037-9E78-4A332629A2F4}" type="datetimeFigureOut">
              <a:rPr lang="en-GB" smtClean="0"/>
              <a:t>26/07/2024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F9FCB7D-E467-48AD-9264-C9BC1344F813}" type="slidenum">
              <a:rPr lang="en-GB" smtClean="0"/>
              <a:t>‹#›</a:t>
            </a:fld>
            <a:endParaRPr lang="en-GB"/>
          </a:p>
        </p:txBody>
      </p:sp>
    </p:spTree>
    <p:extLst>
      <p:ext uri="{BB962C8B-B14F-4D97-AF65-F5344CB8AC3E}">
        <p14:creationId xmlns:p14="http://schemas.microsoft.com/office/powerpoint/2010/main" val="2370912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91644B5-3FD2-4037-9E78-4A332629A2F4}" type="datetimeFigureOut">
              <a:rPr lang="en-GB" smtClean="0"/>
              <a:t>26/07/2024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F9FCB7D-E467-48AD-9264-C9BC1344F813}" type="slidenum">
              <a:rPr lang="en-GB" smtClean="0"/>
              <a:t>‹#›</a:t>
            </a:fld>
            <a:endParaRPr lang="en-GB"/>
          </a:p>
        </p:txBody>
      </p:sp>
    </p:spTree>
    <p:extLst>
      <p:ext uri="{BB962C8B-B14F-4D97-AF65-F5344CB8AC3E}">
        <p14:creationId xmlns:p14="http://schemas.microsoft.com/office/powerpoint/2010/main" val="1846349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91644B5-3FD2-4037-9E78-4A332629A2F4}" type="datetimeFigureOut">
              <a:rPr lang="en-GB" smtClean="0"/>
              <a:t>26/07/2024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F9FCB7D-E467-48AD-9264-C9BC1344F813}" type="slidenum">
              <a:rPr lang="en-GB" smtClean="0"/>
              <a:t>‹#›</a:t>
            </a:fld>
            <a:endParaRPr lang="en-GB"/>
          </a:p>
        </p:txBody>
      </p:sp>
    </p:spTree>
    <p:extLst>
      <p:ext uri="{BB962C8B-B14F-4D97-AF65-F5344CB8AC3E}">
        <p14:creationId xmlns:p14="http://schemas.microsoft.com/office/powerpoint/2010/main" val="3367068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91644B5-3FD2-4037-9E78-4A332629A2F4}" type="datetimeFigureOut">
              <a:rPr lang="en-GB" smtClean="0"/>
              <a:t>26/07/2024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F9FCB7D-E467-48AD-9264-C9BC1344F813}" type="slidenum">
              <a:rPr lang="en-GB" smtClean="0"/>
              <a:t>‹#›</a:t>
            </a:fld>
            <a:endParaRPr lang="en-GB"/>
          </a:p>
        </p:txBody>
      </p:sp>
    </p:spTree>
    <p:extLst>
      <p:ext uri="{BB962C8B-B14F-4D97-AF65-F5344CB8AC3E}">
        <p14:creationId xmlns:p14="http://schemas.microsoft.com/office/powerpoint/2010/main" val="1301449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1644B5-3FD2-4037-9E78-4A332629A2F4}" type="datetimeFigureOut">
              <a:rPr lang="en-GB" smtClean="0"/>
              <a:t>26/07/2024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F9FCB7D-E467-48AD-9264-C9BC1344F813}" type="slidenum">
              <a:rPr lang="en-GB" smtClean="0"/>
              <a:t>‹#›</a:t>
            </a:fld>
            <a:endParaRPr lang="en-GB"/>
          </a:p>
        </p:txBody>
      </p:sp>
    </p:spTree>
    <p:extLst>
      <p:ext uri="{BB962C8B-B14F-4D97-AF65-F5344CB8AC3E}">
        <p14:creationId xmlns:p14="http://schemas.microsoft.com/office/powerpoint/2010/main" val="28769159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91644B5-3FD2-4037-9E78-4A332629A2F4}" type="datetimeFigureOut">
              <a:rPr lang="en-GB" smtClean="0"/>
              <a:t>26/07/2024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F9FCB7D-E467-48AD-9264-C9BC1344F813}" type="slidenum">
              <a:rPr lang="en-GB" smtClean="0"/>
              <a:t>‹#›</a:t>
            </a:fld>
            <a:endParaRPr lang="en-GB"/>
          </a:p>
        </p:txBody>
      </p:sp>
    </p:spTree>
    <p:extLst>
      <p:ext uri="{BB962C8B-B14F-4D97-AF65-F5344CB8AC3E}">
        <p14:creationId xmlns:p14="http://schemas.microsoft.com/office/powerpoint/2010/main" val="309409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91644B5-3FD2-4037-9E78-4A332629A2F4}" type="datetimeFigureOut">
              <a:rPr lang="en-GB" smtClean="0"/>
              <a:t>26/07/2024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F9FCB7D-E467-48AD-9264-C9BC1344F813}" type="slidenum">
              <a:rPr lang="en-GB" smtClean="0"/>
              <a:t>‹#›</a:t>
            </a:fld>
            <a:endParaRPr lang="en-GB"/>
          </a:p>
        </p:txBody>
      </p:sp>
    </p:spTree>
    <p:extLst>
      <p:ext uri="{BB962C8B-B14F-4D97-AF65-F5344CB8AC3E}">
        <p14:creationId xmlns:p14="http://schemas.microsoft.com/office/powerpoint/2010/main" val="3595438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5F5F5"/>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1644B5-3FD2-4037-9E78-4A332629A2F4}" type="datetimeFigureOut">
              <a:rPr lang="en-GB" smtClean="0"/>
              <a:t>26/07/2024</a:t>
            </a:fld>
            <a:endParaRPr lang="en-GB"/>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9FCB7D-E467-48AD-9264-C9BC1344F813}" type="slidenum">
              <a:rPr lang="en-GB" smtClean="0"/>
              <a:t>‹#›</a:t>
            </a:fld>
            <a:endParaRPr lang="en-GB"/>
          </a:p>
        </p:txBody>
      </p:sp>
    </p:spTree>
    <p:extLst>
      <p:ext uri="{BB962C8B-B14F-4D97-AF65-F5344CB8AC3E}">
        <p14:creationId xmlns:p14="http://schemas.microsoft.com/office/powerpoint/2010/main" val="2465074086"/>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647142" y="229145"/>
            <a:ext cx="10849205" cy="1200329"/>
          </a:xfrm>
          <a:prstGeom prst="rect">
            <a:avLst/>
          </a:prstGeom>
          <a:noFill/>
        </p:spPr>
        <p:txBody>
          <a:bodyPr wrap="square" rtlCol="0">
            <a:spAutoFit/>
          </a:bodyPr>
          <a:lstStyle/>
          <a:p>
            <a:pPr algn="ctr"/>
            <a:r>
              <a:rPr lang="en-GB" sz="4000" b="1" dirty="0">
                <a:solidFill>
                  <a:srgbClr val="3FA3D3"/>
                </a:solidFill>
              </a:rPr>
              <a:t>The new Government’s growth agenda</a:t>
            </a:r>
          </a:p>
          <a:p>
            <a:pPr algn="ctr"/>
            <a:endParaRPr lang="en-GB" sz="1000" dirty="0"/>
          </a:p>
          <a:p>
            <a:pPr algn="ctr"/>
            <a:endParaRPr lang="en-GB" sz="2200" dirty="0">
              <a:solidFill>
                <a:srgbClr val="464646"/>
              </a:solidFill>
            </a:endParaRPr>
          </a:p>
        </p:txBody>
      </p:sp>
      <p:sp>
        <p:nvSpPr>
          <p:cNvPr id="6" name="TextBox 5">
            <a:extLst>
              <a:ext uri="{FF2B5EF4-FFF2-40B4-BE49-F238E27FC236}">
                <a16:creationId xmlns:a16="http://schemas.microsoft.com/office/drawing/2014/main" id="{43F49FD5-3662-E1D2-4724-BE335EEDFD07}"/>
              </a:ext>
            </a:extLst>
          </p:cNvPr>
          <p:cNvSpPr txBox="1"/>
          <p:nvPr/>
        </p:nvSpPr>
        <p:spPr>
          <a:xfrm>
            <a:off x="3544576" y="1436337"/>
            <a:ext cx="8070036" cy="4101123"/>
          </a:xfrm>
          <a:prstGeom prst="rect">
            <a:avLst/>
          </a:prstGeom>
          <a:noFill/>
        </p:spPr>
        <p:txBody>
          <a:bodyPr wrap="square">
            <a:spAutoFit/>
          </a:bodyPr>
          <a:lstStyle/>
          <a:p>
            <a:pPr marL="171450" indent="-171450">
              <a:spcAft>
                <a:spcPts val="1500"/>
              </a:spcAft>
              <a:buFont typeface="Arial" panose="020B0604020202020204" pitchFamily="34" charset="0"/>
              <a:buChar char="•"/>
            </a:pPr>
            <a:r>
              <a:rPr lang="en-GB" dirty="0">
                <a:solidFill>
                  <a:srgbClr val="305F83"/>
                </a:solidFill>
              </a:rPr>
              <a:t>Too many decisions are taken in Westminster, not by local leaders. </a:t>
            </a:r>
          </a:p>
          <a:p>
            <a:pPr marL="171450" indent="-171450">
              <a:spcAft>
                <a:spcPts val="1500"/>
              </a:spcAft>
              <a:buFont typeface="Arial" panose="020B0604020202020204" pitchFamily="34" charset="0"/>
              <a:buChar char="•"/>
            </a:pPr>
            <a:r>
              <a:rPr lang="en-GB" dirty="0">
                <a:solidFill>
                  <a:srgbClr val="305F83"/>
                </a:solidFill>
              </a:rPr>
              <a:t>Deepened devolution settlements for existing Combined Authorities. Elsewhere, </a:t>
            </a:r>
            <a:r>
              <a:rPr lang="en-GB" b="1" dirty="0">
                <a:solidFill>
                  <a:srgbClr val="305F83"/>
                </a:solidFill>
              </a:rPr>
              <a:t>local authorities encouraged to come together </a:t>
            </a:r>
            <a:r>
              <a:rPr lang="en-GB" dirty="0">
                <a:solidFill>
                  <a:srgbClr val="305F83"/>
                </a:solidFill>
              </a:rPr>
              <a:t>to take on new powers. </a:t>
            </a:r>
          </a:p>
          <a:p>
            <a:pPr marL="171450" indent="-171450">
              <a:spcAft>
                <a:spcPts val="1500"/>
              </a:spcAft>
              <a:buFont typeface="Arial" panose="020B0604020202020204" pitchFamily="34" charset="0"/>
              <a:buChar char="•"/>
            </a:pPr>
            <a:r>
              <a:rPr lang="en-GB" dirty="0">
                <a:solidFill>
                  <a:srgbClr val="305F83"/>
                </a:solidFill>
              </a:rPr>
              <a:t>New powers to local areas for </a:t>
            </a:r>
            <a:r>
              <a:rPr lang="en-GB" b="1" dirty="0">
                <a:solidFill>
                  <a:srgbClr val="305F83"/>
                </a:solidFill>
              </a:rPr>
              <a:t>transport, adult education, skills, housing, planning, and employment support</a:t>
            </a:r>
            <a:r>
              <a:rPr lang="en-GB" dirty="0">
                <a:solidFill>
                  <a:srgbClr val="305F83"/>
                </a:solidFill>
              </a:rPr>
              <a:t>. </a:t>
            </a:r>
          </a:p>
          <a:p>
            <a:pPr marL="171450" indent="-171450">
              <a:spcAft>
                <a:spcPts val="1500"/>
              </a:spcAft>
              <a:buFont typeface="Arial" panose="020B0604020202020204" pitchFamily="34" charset="0"/>
              <a:buChar char="•"/>
            </a:pPr>
            <a:r>
              <a:rPr lang="en-GB" dirty="0">
                <a:solidFill>
                  <a:srgbClr val="305F83"/>
                </a:solidFill>
              </a:rPr>
              <a:t>A new </a:t>
            </a:r>
            <a:r>
              <a:rPr lang="en-GB" b="1" dirty="0">
                <a:solidFill>
                  <a:srgbClr val="305F83"/>
                </a:solidFill>
              </a:rPr>
              <a:t>statutory requirement </a:t>
            </a:r>
            <a:r>
              <a:rPr lang="en-GB" dirty="0">
                <a:solidFill>
                  <a:srgbClr val="305F83"/>
                </a:solidFill>
              </a:rPr>
              <a:t>for Local Growth Plans.</a:t>
            </a:r>
          </a:p>
          <a:p>
            <a:pPr marL="171450" indent="-171450">
              <a:spcAft>
                <a:spcPts val="1500"/>
              </a:spcAft>
              <a:buFont typeface="Arial" panose="020B0604020202020204" pitchFamily="34" charset="0"/>
              <a:buChar char="•"/>
            </a:pPr>
            <a:r>
              <a:rPr lang="en-GB" b="1" dirty="0">
                <a:solidFill>
                  <a:srgbClr val="305F83"/>
                </a:solidFill>
              </a:rPr>
              <a:t>Local leaders to work with major employers, universities, colleges, and industry bodies </a:t>
            </a:r>
            <a:r>
              <a:rPr lang="en-GB" i="1" dirty="0">
                <a:solidFill>
                  <a:srgbClr val="3E9BD4"/>
                </a:solidFill>
              </a:rPr>
              <a:t>(i.e. KMEP partners) </a:t>
            </a:r>
            <a:r>
              <a:rPr lang="en-GB" dirty="0">
                <a:solidFill>
                  <a:srgbClr val="305F83"/>
                </a:solidFill>
              </a:rPr>
              <a:t>to produce long-term plans identifying growth sectors, programmes and infrastructure needed to thrive.</a:t>
            </a:r>
            <a:r>
              <a:rPr lang="en-GB" b="1" dirty="0">
                <a:solidFill>
                  <a:srgbClr val="305F83"/>
                </a:solidFill>
              </a:rPr>
              <a:t> </a:t>
            </a:r>
            <a:r>
              <a:rPr lang="en-GB" dirty="0">
                <a:solidFill>
                  <a:srgbClr val="305F83"/>
                </a:solidFill>
              </a:rPr>
              <a:t>Plans to align with </a:t>
            </a:r>
            <a:r>
              <a:rPr lang="en-GB" b="1" dirty="0">
                <a:solidFill>
                  <a:srgbClr val="305F83"/>
                </a:solidFill>
              </a:rPr>
              <a:t>national industrial strategy.</a:t>
            </a:r>
          </a:p>
          <a:p>
            <a:pPr marL="171450" indent="-171450">
              <a:spcAft>
                <a:spcPts val="1500"/>
              </a:spcAft>
              <a:buFont typeface="Arial" panose="020B0604020202020204" pitchFamily="34" charset="0"/>
              <a:buChar char="•"/>
            </a:pPr>
            <a:r>
              <a:rPr lang="en-GB" dirty="0">
                <a:solidFill>
                  <a:srgbClr val="305F83"/>
                </a:solidFill>
              </a:rPr>
              <a:t>Councils given multi-year funding settlements. No more competitive bidding.</a:t>
            </a:r>
          </a:p>
        </p:txBody>
      </p:sp>
      <p:pic>
        <p:nvPicPr>
          <p:cNvPr id="7" name="Picture 6">
            <a:extLst>
              <a:ext uri="{FF2B5EF4-FFF2-40B4-BE49-F238E27FC236}">
                <a16:creationId xmlns:a16="http://schemas.microsoft.com/office/drawing/2014/main" id="{D786B0A5-31F5-6033-201B-2B6C44DA73E7}"/>
              </a:ext>
            </a:extLst>
          </p:cNvPr>
          <p:cNvPicPr>
            <a:picLocks noChangeAspect="1"/>
          </p:cNvPicPr>
          <p:nvPr/>
        </p:nvPicPr>
        <p:blipFill rotWithShape="1">
          <a:blip r:embed="rId3">
            <a:alphaModFix amt="70000"/>
          </a:blip>
          <a:srcRect l="34091" t="11346" r="36818" b="12121"/>
          <a:stretch/>
        </p:blipFill>
        <p:spPr>
          <a:xfrm>
            <a:off x="528877" y="1436338"/>
            <a:ext cx="2818349" cy="3985324"/>
          </a:xfrm>
          <a:prstGeom prst="rect">
            <a:avLst/>
          </a:prstGeom>
          <a:ln>
            <a:solidFill>
              <a:schemeClr val="bg1">
                <a:lumMod val="65000"/>
              </a:schemeClr>
            </a:solidFill>
          </a:ln>
        </p:spPr>
      </p:pic>
      <p:cxnSp>
        <p:nvCxnSpPr>
          <p:cNvPr id="2" name="Straight Arrow Connector 1">
            <a:extLst>
              <a:ext uri="{FF2B5EF4-FFF2-40B4-BE49-F238E27FC236}">
                <a16:creationId xmlns:a16="http://schemas.microsoft.com/office/drawing/2014/main" id="{4630C50F-19D3-7A08-3AC0-AC20C6E06C39}"/>
              </a:ext>
            </a:extLst>
          </p:cNvPr>
          <p:cNvCxnSpPr/>
          <p:nvPr/>
        </p:nvCxnSpPr>
        <p:spPr>
          <a:xfrm>
            <a:off x="68035" y="1074964"/>
            <a:ext cx="12110357" cy="40821"/>
          </a:xfrm>
          <a:prstGeom prst="straightConnector1">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6854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CA785073-D6B6-2C38-CA12-06DE2828BAA6}"/>
              </a:ext>
            </a:extLst>
          </p:cNvPr>
          <p:cNvSpPr>
            <a:spLocks noGrp="1"/>
          </p:cNvSpPr>
          <p:nvPr>
            <p:ph type="title"/>
          </p:nvPr>
        </p:nvSpPr>
        <p:spPr>
          <a:xfrm>
            <a:off x="470807" y="-2268"/>
            <a:ext cx="10515600" cy="1325563"/>
          </a:xfrm>
        </p:spPr>
        <p:txBody>
          <a:bodyPr/>
          <a:lstStyle/>
          <a:p>
            <a:pPr algn="l"/>
            <a:r>
              <a:rPr lang="en-GB" b="1" dirty="0">
                <a:solidFill>
                  <a:srgbClr val="225887"/>
                </a:solidFill>
              </a:rPr>
              <a:t>Messages to send</a:t>
            </a:r>
          </a:p>
        </p:txBody>
      </p:sp>
      <p:cxnSp>
        <p:nvCxnSpPr>
          <p:cNvPr id="11" name="Straight Arrow Connector 10">
            <a:extLst>
              <a:ext uri="{FF2B5EF4-FFF2-40B4-BE49-F238E27FC236}">
                <a16:creationId xmlns:a16="http://schemas.microsoft.com/office/drawing/2014/main" id="{AD505890-95B3-CBC7-723A-4ADF9FA1FB4F}"/>
              </a:ext>
            </a:extLst>
          </p:cNvPr>
          <p:cNvCxnSpPr/>
          <p:nvPr/>
        </p:nvCxnSpPr>
        <p:spPr>
          <a:xfrm>
            <a:off x="68035" y="1074964"/>
            <a:ext cx="12110357" cy="40821"/>
          </a:xfrm>
          <a:prstGeom prst="straightConnector1">
            <a:avLst/>
          </a:prstGeom>
        </p:spPr>
        <p:style>
          <a:lnRef idx="3">
            <a:schemeClr val="accent1"/>
          </a:lnRef>
          <a:fillRef idx="0">
            <a:schemeClr val="accent1"/>
          </a:fillRef>
          <a:effectRef idx="2">
            <a:schemeClr val="accent1"/>
          </a:effectRef>
          <a:fontRef idx="minor">
            <a:schemeClr val="tx1"/>
          </a:fontRef>
        </p:style>
      </p:cxnSp>
      <p:graphicFrame>
        <p:nvGraphicFramePr>
          <p:cNvPr id="31" name="Table 30">
            <a:extLst>
              <a:ext uri="{FF2B5EF4-FFF2-40B4-BE49-F238E27FC236}">
                <a16:creationId xmlns:a16="http://schemas.microsoft.com/office/drawing/2014/main" id="{DF2C249B-BF03-B4BC-2CAB-BD534B5A70F6}"/>
              </a:ext>
            </a:extLst>
          </p:cNvPr>
          <p:cNvGraphicFramePr>
            <a:graphicFrameLocks noGrp="1"/>
          </p:cNvGraphicFramePr>
          <p:nvPr>
            <p:extLst>
              <p:ext uri="{D42A27DB-BD31-4B8C-83A1-F6EECF244321}">
                <p14:modId xmlns:p14="http://schemas.microsoft.com/office/powerpoint/2010/main" val="3901401549"/>
              </p:ext>
            </p:extLst>
          </p:nvPr>
        </p:nvGraphicFramePr>
        <p:xfrm>
          <a:off x="359922" y="1323295"/>
          <a:ext cx="11575914" cy="5322698"/>
        </p:xfrm>
        <a:graphic>
          <a:graphicData uri="http://schemas.openxmlformats.org/drawingml/2006/table">
            <a:tbl>
              <a:tblPr firstRow="1" bandRow="1">
                <a:tableStyleId>{5C22544A-7EE6-4342-B048-85BDC9FD1C3A}</a:tableStyleId>
              </a:tblPr>
              <a:tblGrid>
                <a:gridCol w="5787957">
                  <a:extLst>
                    <a:ext uri="{9D8B030D-6E8A-4147-A177-3AD203B41FA5}">
                      <a16:colId xmlns:a16="http://schemas.microsoft.com/office/drawing/2014/main" val="2535741127"/>
                    </a:ext>
                  </a:extLst>
                </a:gridCol>
                <a:gridCol w="5787957">
                  <a:extLst>
                    <a:ext uri="{9D8B030D-6E8A-4147-A177-3AD203B41FA5}">
                      <a16:colId xmlns:a16="http://schemas.microsoft.com/office/drawing/2014/main" val="969425160"/>
                    </a:ext>
                  </a:extLst>
                </a:gridCol>
              </a:tblGrid>
              <a:tr h="370840">
                <a:tc>
                  <a:txBody>
                    <a:bodyPr/>
                    <a:lstStyle/>
                    <a:p>
                      <a:r>
                        <a:rPr lang="en-GB" sz="1400" dirty="0"/>
                        <a:t>Manifesto Commitment</a:t>
                      </a:r>
                    </a:p>
                  </a:txBody>
                  <a:tcPr/>
                </a:tc>
                <a:tc>
                  <a:txBody>
                    <a:bodyPr/>
                    <a:lstStyle/>
                    <a:p>
                      <a:r>
                        <a:rPr lang="en-GB" sz="1400" dirty="0"/>
                        <a:t>Aspects to include in a letter?</a:t>
                      </a:r>
                    </a:p>
                  </a:txBody>
                  <a:tcPr/>
                </a:tc>
                <a:extLst>
                  <a:ext uri="{0D108BD9-81ED-4DB2-BD59-A6C34878D82A}">
                    <a16:rowId xmlns:a16="http://schemas.microsoft.com/office/drawing/2014/main" val="2582342971"/>
                  </a:ext>
                </a:extLst>
              </a:tr>
              <a:tr h="370840">
                <a:tc>
                  <a:txBody>
                    <a:bodyPr/>
                    <a:lstStyle/>
                    <a:p>
                      <a:pPr>
                        <a:lnSpc>
                          <a:spcPct val="107000"/>
                        </a:lnSpc>
                        <a:spcAft>
                          <a:spcPts val="800"/>
                        </a:spcAft>
                      </a:pPr>
                      <a:r>
                        <a:rPr lang="en-GB" sz="1400" kern="100" dirty="0">
                          <a:solidFill>
                            <a:srgbClr val="000000"/>
                          </a:solidFill>
                          <a:effectLst/>
                          <a:highlight>
                            <a:srgbClr val="D0D8E8"/>
                          </a:highlight>
                          <a:latin typeface="Aptos" panose="020B0004020202020204" pitchFamily="34" charset="0"/>
                          <a:ea typeface="Aptos" panose="020B0004020202020204" pitchFamily="34" charset="0"/>
                          <a:cs typeface="Arial" panose="020B0604020202020204" pitchFamily="34" charset="0"/>
                        </a:rPr>
                        <a:t>We need a more active, smarter government that works in partnership with business, trade unions, local leaders, and devolved governments.</a:t>
                      </a:r>
                      <a:endParaRPr lang="en-GB" sz="1400" kern="100" dirty="0">
                        <a:effectLst/>
                        <a:highlight>
                          <a:srgbClr val="D0D8E8"/>
                        </a:highlight>
                        <a:latin typeface="Aptos" panose="020B0004020202020204" pitchFamily="34" charset="0"/>
                        <a:ea typeface="Aptos" panose="020B0004020202020204" pitchFamily="34" charset="0"/>
                        <a:cs typeface="Arial" panose="020B0604020202020204" pitchFamily="34" charset="0"/>
                      </a:endParaRPr>
                    </a:p>
                  </a:txBody>
                  <a:tcPr/>
                </a:tc>
                <a:tc>
                  <a:txBody>
                    <a:bodyPr/>
                    <a:lstStyle/>
                    <a:p>
                      <a:pPr>
                        <a:lnSpc>
                          <a:spcPct val="107000"/>
                        </a:lnSpc>
                        <a:spcAft>
                          <a:spcPts val="800"/>
                        </a:spcAft>
                      </a:pPr>
                      <a:r>
                        <a:rPr lang="en-GB" sz="1400" kern="100" dirty="0">
                          <a:solidFill>
                            <a:srgbClr val="000000"/>
                          </a:solidFill>
                          <a:effectLst/>
                          <a:highlight>
                            <a:srgbClr val="D0D8E8"/>
                          </a:highlight>
                          <a:latin typeface="Aptos" panose="020B0004020202020204" pitchFamily="34" charset="0"/>
                          <a:ea typeface="Aptos" panose="020B0004020202020204" pitchFamily="34" charset="0"/>
                          <a:cs typeface="Arial" panose="020B0604020202020204" pitchFamily="34" charset="0"/>
                        </a:rPr>
                        <a:t>Introduce KMEP </a:t>
                      </a:r>
                      <a:endParaRPr lang="en-GB" sz="1400" kern="100" dirty="0">
                        <a:effectLst/>
                        <a:highlight>
                          <a:srgbClr val="D0D8E8"/>
                        </a:highlight>
                        <a:latin typeface="Aptos" panose="020B0004020202020204" pitchFamily="34" charset="0"/>
                        <a:ea typeface="Aptos" panose="020B0004020202020204" pitchFamily="34" charset="0"/>
                        <a:cs typeface="Arial" panose="020B0604020202020204" pitchFamily="34" charset="0"/>
                      </a:endParaRPr>
                    </a:p>
                  </a:txBody>
                  <a:tcPr/>
                </a:tc>
                <a:extLst>
                  <a:ext uri="{0D108BD9-81ED-4DB2-BD59-A6C34878D82A}">
                    <a16:rowId xmlns:a16="http://schemas.microsoft.com/office/drawing/2014/main" val="2745879814"/>
                  </a:ext>
                </a:extLst>
              </a:tr>
              <a:tr h="370840">
                <a:tc>
                  <a:txBody>
                    <a:bodyPr/>
                    <a:lstStyle/>
                    <a:p>
                      <a:pPr>
                        <a:lnSpc>
                          <a:spcPct val="107000"/>
                        </a:lnSpc>
                        <a:spcAft>
                          <a:spcPts val="800"/>
                        </a:spcAft>
                      </a:pPr>
                      <a:r>
                        <a:rPr lang="en-GB" sz="1400" kern="100" dirty="0">
                          <a:solidFill>
                            <a:srgbClr val="000000"/>
                          </a:solidFill>
                          <a:effectLst/>
                          <a:highlight>
                            <a:srgbClr val="E9EDF4"/>
                          </a:highlight>
                          <a:latin typeface="Aptos" panose="020B0004020202020204" pitchFamily="34" charset="0"/>
                          <a:ea typeface="Aptos" panose="020B0004020202020204" pitchFamily="34" charset="0"/>
                          <a:cs typeface="Arial" panose="020B0604020202020204" pitchFamily="34" charset="0"/>
                        </a:rPr>
                        <a:t>Labour will introduce a new industrial strategy. Our approach will be long-term, mission-driven, and focused on the future.</a:t>
                      </a:r>
                      <a:endParaRPr lang="en-GB" sz="1400" kern="100" dirty="0">
                        <a:effectLst/>
                        <a:highlight>
                          <a:srgbClr val="E9EDF4"/>
                        </a:highlight>
                        <a:latin typeface="Aptos" panose="020B0004020202020204" pitchFamily="34" charset="0"/>
                        <a:ea typeface="Aptos" panose="020B0004020202020204" pitchFamily="34" charset="0"/>
                        <a:cs typeface="Arial" panose="020B0604020202020204" pitchFamily="34" charset="0"/>
                      </a:endParaRPr>
                    </a:p>
                    <a:p>
                      <a:pPr>
                        <a:lnSpc>
                          <a:spcPct val="107000"/>
                        </a:lnSpc>
                        <a:spcAft>
                          <a:spcPts val="800"/>
                        </a:spcAft>
                      </a:pPr>
                      <a:endParaRPr lang="en-GB" sz="1400" kern="100" dirty="0">
                        <a:effectLst/>
                        <a:highlight>
                          <a:srgbClr val="E9EDF4"/>
                        </a:highlight>
                        <a:latin typeface="Aptos" panose="020B0004020202020204" pitchFamily="34" charset="0"/>
                        <a:ea typeface="Aptos" panose="020B0004020202020204" pitchFamily="34" charset="0"/>
                        <a:cs typeface="Arial" panose="020B0604020202020204" pitchFamily="34" charset="0"/>
                      </a:endParaRPr>
                    </a:p>
                    <a:p>
                      <a:pPr>
                        <a:lnSpc>
                          <a:spcPct val="107000"/>
                        </a:lnSpc>
                        <a:spcAft>
                          <a:spcPts val="800"/>
                        </a:spcAft>
                      </a:pPr>
                      <a:r>
                        <a:rPr lang="en-GB" sz="1400" kern="100" dirty="0">
                          <a:solidFill>
                            <a:srgbClr val="000000"/>
                          </a:solidFill>
                          <a:effectLst/>
                          <a:highlight>
                            <a:srgbClr val="E9EDF4"/>
                          </a:highlight>
                          <a:latin typeface="Aptos" panose="020B0004020202020204" pitchFamily="34" charset="0"/>
                          <a:ea typeface="Aptos" panose="020B0004020202020204" pitchFamily="34" charset="0"/>
                          <a:cs typeface="Arial" panose="020B0604020202020204" pitchFamily="34" charset="0"/>
                        </a:rPr>
                        <a:t>A new statutory requirement for Local Growth Plans</a:t>
                      </a:r>
                      <a:endParaRPr lang="en-GB" sz="1400" kern="100" dirty="0">
                        <a:effectLst/>
                        <a:highlight>
                          <a:srgbClr val="E9EDF4"/>
                        </a:highlight>
                        <a:latin typeface="Aptos" panose="020B0004020202020204" pitchFamily="34" charset="0"/>
                        <a:ea typeface="Aptos" panose="020B0004020202020204" pitchFamily="34" charset="0"/>
                        <a:cs typeface="Arial" panose="020B0604020202020204" pitchFamily="34" charset="0"/>
                      </a:endParaRPr>
                    </a:p>
                  </a:txBody>
                  <a:tcPr/>
                </a:tc>
                <a:tc>
                  <a:txBody>
                    <a:bodyPr/>
                    <a:lstStyle/>
                    <a:p>
                      <a:pPr marL="285750" indent="-285750">
                        <a:lnSpc>
                          <a:spcPct val="107000"/>
                        </a:lnSpc>
                        <a:spcAft>
                          <a:spcPts val="800"/>
                        </a:spcAft>
                        <a:buFont typeface="Arial" panose="020B0604020202020204" pitchFamily="34" charset="0"/>
                        <a:buChar char="•"/>
                      </a:pPr>
                      <a:r>
                        <a:rPr lang="en-GB" sz="1400" kern="100" dirty="0">
                          <a:solidFill>
                            <a:srgbClr val="000000"/>
                          </a:solidFill>
                          <a:effectLst/>
                          <a:highlight>
                            <a:srgbClr val="E9EDF4"/>
                          </a:highlight>
                          <a:latin typeface="Aptos" panose="020B0004020202020204" pitchFamily="34" charset="0"/>
                          <a:ea typeface="Aptos" panose="020B0004020202020204" pitchFamily="34" charset="0"/>
                          <a:cs typeface="Arial" panose="020B0604020202020204" pitchFamily="34" charset="0"/>
                        </a:rPr>
                        <a:t>Introduce the Kent and Medway Economic Framework</a:t>
                      </a:r>
                      <a:endParaRPr lang="en-GB" sz="1400" kern="100" dirty="0">
                        <a:effectLst/>
                        <a:highlight>
                          <a:srgbClr val="E9EDF4"/>
                        </a:highlight>
                        <a:latin typeface="Aptos" panose="020B0004020202020204" pitchFamily="34" charset="0"/>
                        <a:ea typeface="Aptos" panose="020B0004020202020204" pitchFamily="34" charset="0"/>
                        <a:cs typeface="Arial" panose="020B0604020202020204" pitchFamily="34" charset="0"/>
                      </a:endParaRPr>
                    </a:p>
                    <a:p>
                      <a:pPr marL="285750" indent="-285750">
                        <a:lnSpc>
                          <a:spcPct val="107000"/>
                        </a:lnSpc>
                        <a:spcAft>
                          <a:spcPts val="800"/>
                        </a:spcAft>
                        <a:buFont typeface="Arial" panose="020B0604020202020204" pitchFamily="34" charset="0"/>
                        <a:buChar char="•"/>
                      </a:pPr>
                      <a:r>
                        <a:rPr lang="en-GB" sz="1400" kern="100" dirty="0">
                          <a:solidFill>
                            <a:srgbClr val="000000"/>
                          </a:solidFill>
                          <a:effectLst/>
                          <a:highlight>
                            <a:srgbClr val="E9EDF4"/>
                          </a:highlight>
                          <a:latin typeface="Aptos" panose="020B0004020202020204" pitchFamily="34" charset="0"/>
                          <a:ea typeface="Aptos" panose="020B0004020202020204" pitchFamily="34" charset="0"/>
                          <a:cs typeface="Arial" panose="020B0604020202020204" pitchFamily="34" charset="0"/>
                        </a:rPr>
                        <a:t>Express willingness to create new local Industrial Strategy and pilot initiatives </a:t>
                      </a:r>
                      <a:endParaRPr lang="en-GB" sz="1400" kern="100" dirty="0">
                        <a:effectLst/>
                        <a:highlight>
                          <a:srgbClr val="E9EDF4"/>
                        </a:highlight>
                        <a:latin typeface="Aptos" panose="020B0004020202020204" pitchFamily="34" charset="0"/>
                        <a:ea typeface="Aptos" panose="020B0004020202020204" pitchFamily="34" charset="0"/>
                        <a:cs typeface="Arial" panose="020B0604020202020204" pitchFamily="34" charset="0"/>
                      </a:endParaRPr>
                    </a:p>
                    <a:p>
                      <a:pPr marL="285750" indent="-285750">
                        <a:lnSpc>
                          <a:spcPct val="107000"/>
                        </a:lnSpc>
                        <a:spcAft>
                          <a:spcPts val="800"/>
                        </a:spcAft>
                        <a:buFont typeface="Arial" panose="020B0604020202020204" pitchFamily="34" charset="0"/>
                        <a:buChar char="•"/>
                      </a:pPr>
                      <a:r>
                        <a:rPr lang="en-GB" sz="1400" kern="100" dirty="0">
                          <a:solidFill>
                            <a:srgbClr val="000000"/>
                          </a:solidFill>
                          <a:effectLst/>
                          <a:highlight>
                            <a:srgbClr val="E9EDF4"/>
                          </a:highlight>
                          <a:latin typeface="Aptos" panose="020B0004020202020204" pitchFamily="34" charset="0"/>
                          <a:ea typeface="Aptos" panose="020B0004020202020204" pitchFamily="34" charset="0"/>
                          <a:cs typeface="Arial" panose="020B0604020202020204" pitchFamily="34" charset="0"/>
                        </a:rPr>
                        <a:t>Interest in knowing more about the devolution agenda</a:t>
                      </a:r>
                      <a:endParaRPr lang="en-GB" sz="1400" kern="100" dirty="0">
                        <a:effectLst/>
                        <a:highlight>
                          <a:srgbClr val="E9EDF4"/>
                        </a:highlight>
                        <a:latin typeface="Aptos" panose="020B0004020202020204" pitchFamily="34" charset="0"/>
                        <a:ea typeface="Aptos" panose="020B0004020202020204" pitchFamily="34" charset="0"/>
                        <a:cs typeface="Arial" panose="020B0604020202020204" pitchFamily="34" charset="0"/>
                      </a:endParaRPr>
                    </a:p>
                  </a:txBody>
                  <a:tcPr/>
                </a:tc>
                <a:extLst>
                  <a:ext uri="{0D108BD9-81ED-4DB2-BD59-A6C34878D82A}">
                    <a16:rowId xmlns:a16="http://schemas.microsoft.com/office/drawing/2014/main" val="156689194"/>
                  </a:ext>
                </a:extLst>
              </a:tr>
              <a:tr h="370840">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Arial" panose="020B0604020202020204" pitchFamily="34" charset="0"/>
                        </a:rPr>
                        <a:t>Labour will take a sectoral approach and be clear-eyed about where the UK enjoys advantages over other countries. </a:t>
                      </a:r>
                      <a:endParaRPr lang="en-GB" sz="1400" kern="100" dirty="0">
                        <a:effectLst/>
                        <a:latin typeface="Aptos" panose="020B0004020202020204" pitchFamily="34" charset="0"/>
                        <a:ea typeface="Aptos" panose="020B0004020202020204" pitchFamily="34" charset="0"/>
                        <a:cs typeface="Arial" panose="020B0604020202020204" pitchFamily="34" charset="0"/>
                      </a:endParaRPr>
                    </a:p>
                    <a:p>
                      <a:pPr>
                        <a:lnSpc>
                          <a:spcPct val="107000"/>
                        </a:lnSpc>
                        <a:spcAft>
                          <a:spcPts val="800"/>
                        </a:spcAft>
                      </a:pPr>
                      <a:r>
                        <a:rPr lang="en-GB" sz="1400" kern="100" dirty="0">
                          <a:effectLst/>
                          <a:latin typeface="Aptos" panose="020B0004020202020204" pitchFamily="34" charset="0"/>
                          <a:ea typeface="Aptos" panose="020B0004020202020204" pitchFamily="34" charset="0"/>
                          <a:cs typeface="Arial" panose="020B0604020202020204" pitchFamily="34" charset="0"/>
                        </a:rPr>
                        <a:t> </a:t>
                      </a:r>
                    </a:p>
                    <a:p>
                      <a:pPr>
                        <a:lnSpc>
                          <a:spcPct val="107000"/>
                        </a:lnSpc>
                        <a:spcAft>
                          <a:spcPts val="800"/>
                        </a:spcAft>
                      </a:pPr>
                      <a:r>
                        <a:rPr lang="en-GB" sz="1400" kern="100" dirty="0">
                          <a:effectLst/>
                          <a:latin typeface="Aptos" panose="020B0004020202020204" pitchFamily="34" charset="0"/>
                          <a:ea typeface="Aptos" panose="020B0004020202020204" pitchFamily="34" charset="0"/>
                          <a:cs typeface="Arial" panose="020B0604020202020204" pitchFamily="34" charset="0"/>
                        </a:rPr>
                        <a:t> </a:t>
                      </a:r>
                    </a:p>
                  </a:txBody>
                  <a:tcPr/>
                </a:tc>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Arial" panose="020B0604020202020204" pitchFamily="34" charset="0"/>
                        </a:rPr>
                        <a:t>Set out Kent and Medway Sectorial Strengths, including in:</a:t>
                      </a:r>
                      <a:endParaRPr lang="en-GB" sz="1400"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lnSpc>
                          <a:spcPct val="107000"/>
                        </a:lnSpc>
                        <a:buFont typeface="Aptos" panose="020B0004020202020204" pitchFamily="34" charset="0"/>
                        <a:buChar char="-"/>
                      </a:pPr>
                      <a:r>
                        <a:rPr lang="en-GB" sz="1400" kern="100" dirty="0">
                          <a:solidFill>
                            <a:srgbClr val="000000"/>
                          </a:solidFill>
                          <a:effectLst/>
                          <a:latin typeface="Aptos" panose="020B0004020202020204" pitchFamily="34" charset="0"/>
                          <a:ea typeface="Aptos" panose="020B0004020202020204" pitchFamily="34" charset="0"/>
                          <a:cs typeface="Arial" panose="020B0604020202020204" pitchFamily="34" charset="0"/>
                        </a:rPr>
                        <a:t>Life-sciences</a:t>
                      </a:r>
                      <a:endParaRPr lang="en-GB" sz="1400"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lnSpc>
                          <a:spcPct val="107000"/>
                        </a:lnSpc>
                        <a:buFont typeface="Aptos" panose="020B0004020202020204" pitchFamily="34" charset="0"/>
                        <a:buChar char="-"/>
                      </a:pPr>
                      <a:r>
                        <a:rPr lang="en-GB" sz="1400" kern="100" dirty="0">
                          <a:solidFill>
                            <a:srgbClr val="000000"/>
                          </a:solidFill>
                          <a:effectLst/>
                          <a:latin typeface="Aptos" panose="020B0004020202020204" pitchFamily="34" charset="0"/>
                          <a:ea typeface="Aptos" panose="020B0004020202020204" pitchFamily="34" charset="0"/>
                          <a:cs typeface="Arial" panose="020B0604020202020204" pitchFamily="34" charset="0"/>
                        </a:rPr>
                        <a:t>Agri-tech and food production</a:t>
                      </a:r>
                      <a:endParaRPr lang="en-GB" sz="1400"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lnSpc>
                          <a:spcPct val="107000"/>
                        </a:lnSpc>
                        <a:buFont typeface="Aptos" panose="020B0004020202020204" pitchFamily="34" charset="0"/>
                        <a:buChar char="-"/>
                      </a:pPr>
                      <a:r>
                        <a:rPr lang="en-GB" sz="1400" kern="100" dirty="0">
                          <a:solidFill>
                            <a:srgbClr val="000000"/>
                          </a:solidFill>
                          <a:effectLst/>
                          <a:latin typeface="Aptos" panose="020B0004020202020204" pitchFamily="34" charset="0"/>
                          <a:ea typeface="Aptos" panose="020B0004020202020204" pitchFamily="34" charset="0"/>
                          <a:cs typeface="Arial" panose="020B0604020202020204" pitchFamily="34" charset="0"/>
                        </a:rPr>
                        <a:t>Creative and Digital</a:t>
                      </a:r>
                      <a:endParaRPr lang="en-GB" sz="1400"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lnSpc>
                          <a:spcPct val="107000"/>
                        </a:lnSpc>
                        <a:buFont typeface="Aptos" panose="020B0004020202020204" pitchFamily="34" charset="0"/>
                        <a:buChar char="-"/>
                      </a:pPr>
                      <a:r>
                        <a:rPr lang="en-GB" sz="1400" kern="100" dirty="0">
                          <a:solidFill>
                            <a:srgbClr val="000000"/>
                          </a:solidFill>
                          <a:effectLst/>
                          <a:latin typeface="Aptos" panose="020B0004020202020204" pitchFamily="34" charset="0"/>
                          <a:ea typeface="Aptos" panose="020B0004020202020204" pitchFamily="34" charset="0"/>
                          <a:cs typeface="Arial" panose="020B0604020202020204" pitchFamily="34" charset="0"/>
                        </a:rPr>
                        <a:t>Transport and Logistics</a:t>
                      </a:r>
                      <a:endParaRPr lang="en-GB" sz="1400"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lnSpc>
                          <a:spcPct val="107000"/>
                        </a:lnSpc>
                        <a:buFont typeface="Aptos" panose="020B0004020202020204" pitchFamily="34" charset="0"/>
                        <a:buChar char="-"/>
                      </a:pPr>
                      <a:r>
                        <a:rPr lang="en-GB" sz="1400" kern="100" dirty="0">
                          <a:solidFill>
                            <a:srgbClr val="000000"/>
                          </a:solidFill>
                          <a:effectLst/>
                          <a:latin typeface="Aptos" panose="020B0004020202020204" pitchFamily="34" charset="0"/>
                          <a:ea typeface="Aptos" panose="020B0004020202020204" pitchFamily="34" charset="0"/>
                          <a:cs typeface="Arial" panose="020B0604020202020204" pitchFamily="34" charset="0"/>
                        </a:rPr>
                        <a:t>Construction</a:t>
                      </a:r>
                      <a:endParaRPr lang="en-GB" sz="1400"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lnSpc>
                          <a:spcPct val="107000"/>
                        </a:lnSpc>
                        <a:spcAft>
                          <a:spcPts val="800"/>
                        </a:spcAft>
                        <a:buFont typeface="Aptos" panose="020B0004020202020204" pitchFamily="34" charset="0"/>
                        <a:buChar char="-"/>
                      </a:pPr>
                      <a:r>
                        <a:rPr lang="en-GB" sz="1400" kern="100" dirty="0">
                          <a:solidFill>
                            <a:srgbClr val="000000"/>
                          </a:solidFill>
                          <a:effectLst/>
                          <a:latin typeface="Aptos" panose="020B0004020202020204" pitchFamily="34" charset="0"/>
                          <a:ea typeface="Aptos" panose="020B0004020202020204" pitchFamily="34" charset="0"/>
                          <a:cs typeface="Arial" panose="020B0604020202020204" pitchFamily="34" charset="0"/>
                        </a:rPr>
                        <a:t>Manufacturing (?)</a:t>
                      </a:r>
                      <a:endParaRPr lang="en-GB" sz="1400" kern="100" dirty="0">
                        <a:effectLst/>
                        <a:latin typeface="Aptos" panose="020B0004020202020204" pitchFamily="34" charset="0"/>
                        <a:ea typeface="Aptos" panose="020B0004020202020204" pitchFamily="34" charset="0"/>
                        <a:cs typeface="Arial" panose="020B0604020202020204" pitchFamily="34" charset="0"/>
                      </a:endParaRPr>
                    </a:p>
                  </a:txBody>
                  <a:tcPr/>
                </a:tc>
                <a:extLst>
                  <a:ext uri="{0D108BD9-81ED-4DB2-BD59-A6C34878D82A}">
                    <a16:rowId xmlns:a16="http://schemas.microsoft.com/office/drawing/2014/main" val="4070414214"/>
                  </a:ext>
                </a:extLst>
              </a:tr>
              <a:tr h="370840">
                <a:tc>
                  <a:txBody>
                    <a:bodyPr/>
                    <a:lstStyle/>
                    <a:p>
                      <a:pPr>
                        <a:lnSpc>
                          <a:spcPct val="107000"/>
                        </a:lnSpc>
                        <a:spcAft>
                          <a:spcPts val="800"/>
                        </a:spcAft>
                      </a:pPr>
                      <a:r>
                        <a:rPr lang="en-GB" sz="1400" kern="100">
                          <a:solidFill>
                            <a:srgbClr val="000000"/>
                          </a:solidFill>
                          <a:effectLst/>
                          <a:latin typeface="Aptos" panose="020B0004020202020204" pitchFamily="34" charset="0"/>
                          <a:ea typeface="Aptos" panose="020B0004020202020204" pitchFamily="34" charset="0"/>
                          <a:cs typeface="Arial" panose="020B0604020202020204" pitchFamily="34" charset="0"/>
                        </a:rPr>
                        <a:t>Labour will get Britain building again, creating jobs across England, with 1.5 million new homes over the next parliament. </a:t>
                      </a:r>
                      <a:endParaRPr lang="en-GB" sz="1400" kern="100">
                        <a:effectLst/>
                        <a:latin typeface="Aptos" panose="020B0004020202020204" pitchFamily="34" charset="0"/>
                        <a:ea typeface="Aptos" panose="020B0004020202020204" pitchFamily="34" charset="0"/>
                        <a:cs typeface="Arial" panose="020B0604020202020204" pitchFamily="34" charset="0"/>
                      </a:endParaRPr>
                    </a:p>
                    <a:p>
                      <a:pPr>
                        <a:lnSpc>
                          <a:spcPct val="107000"/>
                        </a:lnSpc>
                        <a:spcAft>
                          <a:spcPts val="800"/>
                        </a:spcAft>
                      </a:pPr>
                      <a:r>
                        <a:rPr lang="en-GB" sz="1400" kern="100">
                          <a:solidFill>
                            <a:srgbClr val="000000"/>
                          </a:solidFill>
                          <a:effectLst/>
                          <a:latin typeface="Aptos" panose="020B0004020202020204" pitchFamily="34" charset="0"/>
                          <a:ea typeface="Aptos" panose="020B0004020202020204" pitchFamily="34" charset="0"/>
                          <a:cs typeface="Arial" panose="020B0604020202020204" pitchFamily="34" charset="0"/>
                        </a:rPr>
                        <a:t>We will implement solutions to unlock the building of homes affected by nutrient neutrality without weakening environmental protections.</a:t>
                      </a:r>
                      <a:endParaRPr lang="en-GB" sz="1400" kern="100">
                        <a:effectLst/>
                        <a:latin typeface="Aptos" panose="020B0004020202020204" pitchFamily="34" charset="0"/>
                        <a:ea typeface="Aptos" panose="020B0004020202020204" pitchFamily="34" charset="0"/>
                        <a:cs typeface="Arial" panose="020B0604020202020204" pitchFamily="34" charset="0"/>
                      </a:endParaRPr>
                    </a:p>
                    <a:p>
                      <a:pPr>
                        <a:lnSpc>
                          <a:spcPct val="107000"/>
                        </a:lnSpc>
                        <a:spcAft>
                          <a:spcPts val="800"/>
                        </a:spcAft>
                      </a:pPr>
                      <a:r>
                        <a:rPr lang="en-GB" sz="1400" kern="100">
                          <a:effectLst/>
                          <a:latin typeface="Aptos" panose="020B0004020202020204" pitchFamily="34" charset="0"/>
                          <a:ea typeface="Aptos" panose="020B0004020202020204" pitchFamily="34" charset="0"/>
                          <a:cs typeface="Arial" panose="020B0604020202020204" pitchFamily="34" charset="0"/>
                        </a:rPr>
                        <a:t> </a:t>
                      </a:r>
                    </a:p>
                  </a:txBody>
                  <a:tcPr/>
                </a:tc>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Arial" panose="020B0604020202020204" pitchFamily="34" charset="0"/>
                        </a:rPr>
                        <a:t>Set out Nutrient Neutrality challenge in Kent and Medway</a:t>
                      </a:r>
                      <a:endParaRPr lang="en-GB" sz="1400" kern="100" dirty="0">
                        <a:effectLst/>
                        <a:latin typeface="Aptos" panose="020B0004020202020204" pitchFamily="34" charset="0"/>
                        <a:ea typeface="Aptos" panose="020B0004020202020204" pitchFamily="34" charset="0"/>
                        <a:cs typeface="Arial" panose="020B0604020202020204" pitchFamily="34" charset="0"/>
                      </a:endParaRPr>
                    </a:p>
                  </a:txBody>
                  <a:tcPr/>
                </a:tc>
                <a:extLst>
                  <a:ext uri="{0D108BD9-81ED-4DB2-BD59-A6C34878D82A}">
                    <a16:rowId xmlns:a16="http://schemas.microsoft.com/office/drawing/2014/main" val="2698699942"/>
                  </a:ext>
                </a:extLst>
              </a:tr>
            </a:tbl>
          </a:graphicData>
        </a:graphic>
      </p:graphicFrame>
    </p:spTree>
    <p:extLst>
      <p:ext uri="{BB962C8B-B14F-4D97-AF65-F5344CB8AC3E}">
        <p14:creationId xmlns:p14="http://schemas.microsoft.com/office/powerpoint/2010/main" val="3136612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CA785073-D6B6-2C38-CA12-06DE2828BAA6}"/>
              </a:ext>
            </a:extLst>
          </p:cNvPr>
          <p:cNvSpPr>
            <a:spLocks noGrp="1"/>
          </p:cNvSpPr>
          <p:nvPr>
            <p:ph type="title"/>
          </p:nvPr>
        </p:nvSpPr>
        <p:spPr>
          <a:xfrm>
            <a:off x="470807" y="-2268"/>
            <a:ext cx="10515600" cy="1325563"/>
          </a:xfrm>
        </p:spPr>
        <p:txBody>
          <a:bodyPr/>
          <a:lstStyle/>
          <a:p>
            <a:pPr algn="l"/>
            <a:r>
              <a:rPr lang="en-GB" b="1" dirty="0">
                <a:solidFill>
                  <a:srgbClr val="225887"/>
                </a:solidFill>
              </a:rPr>
              <a:t>Messages to send</a:t>
            </a:r>
          </a:p>
        </p:txBody>
      </p:sp>
      <p:cxnSp>
        <p:nvCxnSpPr>
          <p:cNvPr id="11" name="Straight Arrow Connector 10">
            <a:extLst>
              <a:ext uri="{FF2B5EF4-FFF2-40B4-BE49-F238E27FC236}">
                <a16:creationId xmlns:a16="http://schemas.microsoft.com/office/drawing/2014/main" id="{AD505890-95B3-CBC7-723A-4ADF9FA1FB4F}"/>
              </a:ext>
            </a:extLst>
          </p:cNvPr>
          <p:cNvCxnSpPr/>
          <p:nvPr/>
        </p:nvCxnSpPr>
        <p:spPr>
          <a:xfrm>
            <a:off x="68035" y="1074964"/>
            <a:ext cx="12110357" cy="40821"/>
          </a:xfrm>
          <a:prstGeom prst="straightConnector1">
            <a:avLst/>
          </a:prstGeom>
        </p:spPr>
        <p:style>
          <a:lnRef idx="3">
            <a:schemeClr val="accent1"/>
          </a:lnRef>
          <a:fillRef idx="0">
            <a:schemeClr val="accent1"/>
          </a:fillRef>
          <a:effectRef idx="2">
            <a:schemeClr val="accent1"/>
          </a:effectRef>
          <a:fontRef idx="minor">
            <a:schemeClr val="tx1"/>
          </a:fontRef>
        </p:style>
      </p:cxnSp>
      <p:graphicFrame>
        <p:nvGraphicFramePr>
          <p:cNvPr id="31" name="Table 30">
            <a:extLst>
              <a:ext uri="{FF2B5EF4-FFF2-40B4-BE49-F238E27FC236}">
                <a16:creationId xmlns:a16="http://schemas.microsoft.com/office/drawing/2014/main" id="{DF2C249B-BF03-B4BC-2CAB-BD534B5A70F6}"/>
              </a:ext>
            </a:extLst>
          </p:cNvPr>
          <p:cNvGraphicFramePr>
            <a:graphicFrameLocks noGrp="1"/>
          </p:cNvGraphicFramePr>
          <p:nvPr>
            <p:extLst>
              <p:ext uri="{D42A27DB-BD31-4B8C-83A1-F6EECF244321}">
                <p14:modId xmlns:p14="http://schemas.microsoft.com/office/powerpoint/2010/main" val="2816546834"/>
              </p:ext>
            </p:extLst>
          </p:nvPr>
        </p:nvGraphicFramePr>
        <p:xfrm>
          <a:off x="398834" y="1323295"/>
          <a:ext cx="11537002" cy="5320919"/>
        </p:xfrm>
        <a:graphic>
          <a:graphicData uri="http://schemas.openxmlformats.org/drawingml/2006/table">
            <a:tbl>
              <a:tblPr firstRow="1" bandRow="1">
                <a:tableStyleId>{5C22544A-7EE6-4342-B048-85BDC9FD1C3A}</a:tableStyleId>
              </a:tblPr>
              <a:tblGrid>
                <a:gridCol w="5749045">
                  <a:extLst>
                    <a:ext uri="{9D8B030D-6E8A-4147-A177-3AD203B41FA5}">
                      <a16:colId xmlns:a16="http://schemas.microsoft.com/office/drawing/2014/main" val="2535741127"/>
                    </a:ext>
                  </a:extLst>
                </a:gridCol>
                <a:gridCol w="5787957">
                  <a:extLst>
                    <a:ext uri="{9D8B030D-6E8A-4147-A177-3AD203B41FA5}">
                      <a16:colId xmlns:a16="http://schemas.microsoft.com/office/drawing/2014/main" val="969425160"/>
                    </a:ext>
                  </a:extLst>
                </a:gridCol>
              </a:tblGrid>
              <a:tr h="370840">
                <a:tc>
                  <a:txBody>
                    <a:bodyPr/>
                    <a:lstStyle/>
                    <a:p>
                      <a:r>
                        <a:rPr lang="en-GB" sz="1400" dirty="0"/>
                        <a:t>Manifesto Commitment</a:t>
                      </a:r>
                    </a:p>
                  </a:txBody>
                  <a:tcPr/>
                </a:tc>
                <a:tc>
                  <a:txBody>
                    <a:bodyPr/>
                    <a:lstStyle/>
                    <a:p>
                      <a:r>
                        <a:rPr lang="en-GB" sz="1400" dirty="0"/>
                        <a:t>Aspects to include in a letter?</a:t>
                      </a:r>
                    </a:p>
                  </a:txBody>
                  <a:tcPr/>
                </a:tc>
                <a:extLst>
                  <a:ext uri="{0D108BD9-81ED-4DB2-BD59-A6C34878D82A}">
                    <a16:rowId xmlns:a16="http://schemas.microsoft.com/office/drawing/2014/main" val="2582342971"/>
                  </a:ext>
                </a:extLst>
              </a:tr>
              <a:tr h="370840">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Arial" panose="020B0604020202020204" pitchFamily="34" charset="0"/>
                        </a:rPr>
                        <a:t>With Labour, Britain will stay outside of the EU. But to seize the opportunities ahead, we must make Brexit work. We will reset the relationship and seek to deepen ties with our European friends, neighbours and allies.</a:t>
                      </a:r>
                      <a:endParaRPr lang="en-GB" sz="1400" kern="100" dirty="0">
                        <a:effectLst/>
                        <a:latin typeface="Aptos" panose="020B0004020202020204" pitchFamily="34" charset="0"/>
                        <a:ea typeface="Aptos" panose="020B0004020202020204" pitchFamily="34" charset="0"/>
                        <a:cs typeface="Arial" panose="020B0604020202020204" pitchFamily="34" charset="0"/>
                      </a:endParaRPr>
                    </a:p>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Arial" panose="020B0604020202020204" pitchFamily="34" charset="0"/>
                        </a:rPr>
                        <a:t>Labour’s National Wealth Fund will directly invest in ports - £1.8 billion</a:t>
                      </a:r>
                    </a:p>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Arial" panose="020B0604020202020204" pitchFamily="34" charset="0"/>
                        </a:rPr>
                        <a:t>Labour will also develop a long-term strategy for transport, ensuring transport infrastructure can be delivered efficiently and on time.</a:t>
                      </a:r>
                      <a:endParaRPr lang="en-GB" sz="1400" kern="100" dirty="0">
                        <a:effectLst/>
                        <a:latin typeface="Aptos" panose="020B0004020202020204" pitchFamily="34" charset="0"/>
                        <a:ea typeface="Aptos" panose="020B0004020202020204" pitchFamily="34" charset="0"/>
                        <a:cs typeface="Arial" panose="020B0604020202020204" pitchFamily="34" charset="0"/>
                      </a:endParaRPr>
                    </a:p>
                  </a:txBody>
                  <a:tcPr/>
                </a:tc>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Arial" panose="020B0604020202020204" pitchFamily="34" charset="0"/>
                        </a:rPr>
                        <a:t>Emphasis our role as International Gateway to the EU, and need to invest in international connectivity infrastructure, including</a:t>
                      </a:r>
                      <a:endParaRPr lang="en-GB" sz="1400"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lnSpc>
                          <a:spcPct val="107000"/>
                        </a:lnSpc>
                        <a:buFont typeface="Symbol" panose="05050102010706020507" pitchFamily="18" charset="2"/>
                        <a:buChar char=""/>
                      </a:pPr>
                      <a:r>
                        <a:rPr lang="en-GB" sz="1400" kern="100" dirty="0">
                          <a:solidFill>
                            <a:srgbClr val="000000"/>
                          </a:solidFill>
                          <a:effectLst/>
                          <a:latin typeface="Aptos" panose="020B0004020202020204" pitchFamily="34" charset="0"/>
                          <a:ea typeface="Aptos" panose="020B0004020202020204" pitchFamily="34" charset="0"/>
                          <a:cs typeface="Arial" panose="020B0604020202020204" pitchFamily="34" charset="0"/>
                        </a:rPr>
                        <a:t>Lower Thames Crossing;</a:t>
                      </a:r>
                      <a:endParaRPr lang="en-GB" sz="1400"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lnSpc>
                          <a:spcPct val="107000"/>
                        </a:lnSpc>
                        <a:buFont typeface="Symbol" panose="05050102010706020507" pitchFamily="18" charset="2"/>
                        <a:buChar char=""/>
                      </a:pPr>
                      <a:r>
                        <a:rPr lang="en-GB" sz="1400" kern="100" dirty="0">
                          <a:solidFill>
                            <a:srgbClr val="000000"/>
                          </a:solidFill>
                          <a:effectLst/>
                          <a:latin typeface="Aptos" panose="020B0004020202020204" pitchFamily="34" charset="0"/>
                          <a:ea typeface="Aptos" panose="020B0004020202020204" pitchFamily="34" charset="0"/>
                          <a:cs typeface="Arial" panose="020B0604020202020204" pitchFamily="34" charset="0"/>
                        </a:rPr>
                        <a:t>Operation Brock &amp; Entry-Exit System</a:t>
                      </a:r>
                      <a:endParaRPr lang="en-GB" sz="1400"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lnSpc>
                          <a:spcPct val="107000"/>
                        </a:lnSpc>
                        <a:buFont typeface="Symbol" panose="05050102010706020507" pitchFamily="18" charset="2"/>
                        <a:buChar char=""/>
                      </a:pPr>
                      <a:r>
                        <a:rPr lang="en-GB" sz="1400" kern="100" dirty="0">
                          <a:solidFill>
                            <a:srgbClr val="000000"/>
                          </a:solidFill>
                          <a:effectLst/>
                          <a:latin typeface="Aptos" panose="020B0004020202020204" pitchFamily="34" charset="0"/>
                          <a:ea typeface="Aptos" panose="020B0004020202020204" pitchFamily="34" charset="0"/>
                          <a:cs typeface="Arial" panose="020B0604020202020204" pitchFamily="34" charset="0"/>
                        </a:rPr>
                        <a:t>Brenley Corner, A2 Dover Access, Dover TAP, A229 &amp; other key junctions</a:t>
                      </a:r>
                      <a:endParaRPr lang="en-GB" sz="1400"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lnSpc>
                          <a:spcPct val="107000"/>
                        </a:lnSpc>
                        <a:buFont typeface="Symbol" panose="05050102010706020507" pitchFamily="18" charset="2"/>
                        <a:buChar char=""/>
                      </a:pPr>
                      <a:r>
                        <a:rPr lang="en-GB" sz="1400" kern="100" dirty="0">
                          <a:solidFill>
                            <a:srgbClr val="000000"/>
                          </a:solidFill>
                          <a:effectLst/>
                          <a:latin typeface="Aptos" panose="020B0004020202020204" pitchFamily="34" charset="0"/>
                          <a:ea typeface="Aptos" panose="020B0004020202020204" pitchFamily="34" charset="0"/>
                          <a:cs typeface="Arial" panose="020B0604020202020204" pitchFamily="34" charset="0"/>
                        </a:rPr>
                        <a:t>Dover’s Levelling Up Fund Round 2 investment at the Port of Dover</a:t>
                      </a:r>
                      <a:endParaRPr lang="en-GB" sz="1400"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lnSpc>
                          <a:spcPct val="107000"/>
                        </a:lnSpc>
                        <a:spcAft>
                          <a:spcPts val="800"/>
                        </a:spcAft>
                        <a:buFont typeface="Symbol" panose="05050102010706020507" pitchFamily="18" charset="2"/>
                        <a:buChar char=""/>
                      </a:pPr>
                      <a:r>
                        <a:rPr lang="en-GB" sz="1400" kern="100" dirty="0">
                          <a:solidFill>
                            <a:srgbClr val="000000"/>
                          </a:solidFill>
                          <a:effectLst/>
                          <a:latin typeface="Aptos" panose="020B0004020202020204" pitchFamily="34" charset="0"/>
                          <a:ea typeface="Aptos" panose="020B0004020202020204" pitchFamily="34" charset="0"/>
                          <a:cs typeface="Arial" panose="020B0604020202020204" pitchFamily="34" charset="0"/>
                        </a:rPr>
                        <a:t>Eurostar stopping services</a:t>
                      </a:r>
                      <a:endParaRPr lang="en-GB" sz="1400" kern="100" dirty="0">
                        <a:effectLst/>
                        <a:latin typeface="Aptos" panose="020B0004020202020204" pitchFamily="34" charset="0"/>
                        <a:ea typeface="Aptos" panose="020B0004020202020204" pitchFamily="34" charset="0"/>
                        <a:cs typeface="Arial" panose="020B0604020202020204" pitchFamily="34" charset="0"/>
                      </a:endParaRPr>
                    </a:p>
                  </a:txBody>
                  <a:tcPr/>
                </a:tc>
                <a:extLst>
                  <a:ext uri="{0D108BD9-81ED-4DB2-BD59-A6C34878D82A}">
                    <a16:rowId xmlns:a16="http://schemas.microsoft.com/office/drawing/2014/main" val="2745879814"/>
                  </a:ext>
                </a:extLst>
              </a:tr>
              <a:tr h="370840">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Arial" panose="020B0604020202020204" pitchFamily="34" charset="0"/>
                        </a:rPr>
                        <a:t>The UK has stark health inequalities. As part of our health mission, Labour will tackle the social determinants of health, halving the gap in healthy life expectancy between the richest and poorest regions in England.</a:t>
                      </a:r>
                      <a:endParaRPr lang="en-GB" sz="1400" kern="100" dirty="0">
                        <a:effectLst/>
                        <a:latin typeface="Aptos" panose="020B0004020202020204" pitchFamily="34" charset="0"/>
                        <a:ea typeface="Aptos" panose="020B0004020202020204" pitchFamily="34" charset="0"/>
                        <a:cs typeface="Arial" panose="020B0604020202020204" pitchFamily="34" charset="0"/>
                      </a:endParaRPr>
                    </a:p>
                  </a:txBody>
                  <a:tcPr/>
                </a:tc>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Arial" panose="020B0604020202020204" pitchFamily="34" charset="0"/>
                        </a:rPr>
                        <a:t>Comment on our position in the South East.</a:t>
                      </a:r>
                      <a:endParaRPr lang="en-GB" sz="1400" kern="100" dirty="0">
                        <a:effectLst/>
                        <a:latin typeface="Aptos" panose="020B0004020202020204" pitchFamily="34" charset="0"/>
                        <a:ea typeface="Aptos" panose="020B0004020202020204" pitchFamily="34" charset="0"/>
                        <a:cs typeface="Arial" panose="020B0604020202020204" pitchFamily="34" charset="0"/>
                      </a:endParaRPr>
                    </a:p>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Arial" panose="020B0604020202020204" pitchFamily="34" charset="0"/>
                        </a:rPr>
                        <a:t>Reference to our current work on setting up the Strategic Partnership for Health and the Economy </a:t>
                      </a:r>
                      <a:endParaRPr lang="en-GB" sz="1400" kern="100" dirty="0">
                        <a:effectLst/>
                        <a:latin typeface="Aptos" panose="020B0004020202020204" pitchFamily="34" charset="0"/>
                        <a:ea typeface="Aptos" panose="020B0004020202020204" pitchFamily="34" charset="0"/>
                        <a:cs typeface="Arial" panose="020B0604020202020204" pitchFamily="34" charset="0"/>
                      </a:endParaRPr>
                    </a:p>
                  </a:txBody>
                  <a:tcPr/>
                </a:tc>
                <a:extLst>
                  <a:ext uri="{0D108BD9-81ED-4DB2-BD59-A6C34878D82A}">
                    <a16:rowId xmlns:a16="http://schemas.microsoft.com/office/drawing/2014/main" val="156689194"/>
                  </a:ext>
                </a:extLst>
              </a:tr>
              <a:tr h="370840">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Arial" panose="020B0604020202020204" pitchFamily="34" charset="0"/>
                        </a:rPr>
                        <a:t>The current higher education funding settlement does not work for the taxpayer, universities, staff, or students. Labour will act to create a secure future for higher education and the opportunities it creates across the UK.</a:t>
                      </a:r>
                      <a:endParaRPr lang="en-GB" sz="1400" kern="100" dirty="0">
                        <a:effectLst/>
                        <a:latin typeface="Aptos" panose="020B0004020202020204" pitchFamily="34" charset="0"/>
                        <a:ea typeface="Aptos" panose="020B0004020202020204" pitchFamily="34" charset="0"/>
                        <a:cs typeface="Arial" panose="020B0604020202020204" pitchFamily="34" charset="0"/>
                      </a:endParaRPr>
                    </a:p>
                  </a:txBody>
                  <a:tcPr/>
                </a:tc>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Arial" panose="020B0604020202020204" pitchFamily="34" charset="0"/>
                        </a:rPr>
                        <a:t>Sustainability of universities and breadth of course provision</a:t>
                      </a:r>
                    </a:p>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Arial" panose="020B0604020202020204" pitchFamily="34" charset="0"/>
                        </a:rPr>
                        <a:t>Desire to grow R&amp;D and university spin-offs – creation of innovation partnership?</a:t>
                      </a:r>
                      <a:endParaRPr lang="en-GB" sz="1400" kern="100" dirty="0">
                        <a:effectLst/>
                        <a:latin typeface="Aptos" panose="020B0004020202020204" pitchFamily="34" charset="0"/>
                        <a:ea typeface="Aptos" panose="020B0004020202020204" pitchFamily="34" charset="0"/>
                        <a:cs typeface="Arial" panose="020B0604020202020204" pitchFamily="34" charset="0"/>
                      </a:endParaRPr>
                    </a:p>
                  </a:txBody>
                  <a:tcPr/>
                </a:tc>
                <a:extLst>
                  <a:ext uri="{0D108BD9-81ED-4DB2-BD59-A6C34878D82A}">
                    <a16:rowId xmlns:a16="http://schemas.microsoft.com/office/drawing/2014/main" val="4070414214"/>
                  </a:ext>
                </a:extLst>
              </a:tr>
              <a:tr h="370840">
                <a:tc>
                  <a:txBody>
                    <a:bodyPr/>
                    <a:lstStyle/>
                    <a:p>
                      <a:r>
                        <a:rPr lang="en-GB" sz="1400" kern="1200" dirty="0">
                          <a:solidFill>
                            <a:schemeClr val="dk1"/>
                          </a:solidFill>
                          <a:effectLst/>
                          <a:latin typeface="Aptos" panose="020B0004020202020204" pitchFamily="34" charset="0"/>
                          <a:ea typeface="+mn-ea"/>
                          <a:cs typeface="+mn-cs"/>
                        </a:rPr>
                        <a:t>Local government is facing acute financial challenges. Labour government will give councils multiyear funding settlements and end wasteful competitive bidding.</a:t>
                      </a:r>
                    </a:p>
                    <a:p>
                      <a:endParaRPr lang="en-GB" sz="1400" kern="1200" dirty="0">
                        <a:solidFill>
                          <a:schemeClr val="dk1"/>
                        </a:solidFill>
                        <a:effectLst/>
                        <a:latin typeface="Aptos" panose="020B0004020202020204" pitchFamily="34" charset="0"/>
                        <a:ea typeface="+mn-ea"/>
                        <a:cs typeface="+mn-cs"/>
                      </a:endParaRPr>
                    </a:p>
                  </a:txBody>
                  <a:tcPr/>
                </a:tc>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Arial" panose="020B0604020202020204" pitchFamily="34" charset="0"/>
                        </a:rPr>
                        <a:t>Set out local context – using highway network as an example</a:t>
                      </a:r>
                      <a:endParaRPr lang="en-GB" sz="1400" kern="100" dirty="0">
                        <a:effectLst/>
                        <a:latin typeface="Aptos" panose="020B0004020202020204" pitchFamily="34" charset="0"/>
                        <a:ea typeface="Aptos" panose="020B0004020202020204" pitchFamily="34" charset="0"/>
                        <a:cs typeface="Arial" panose="020B0604020202020204" pitchFamily="34" charset="0"/>
                      </a:endParaRPr>
                    </a:p>
                  </a:txBody>
                  <a:tcPr/>
                </a:tc>
                <a:extLst>
                  <a:ext uri="{0D108BD9-81ED-4DB2-BD59-A6C34878D82A}">
                    <a16:rowId xmlns:a16="http://schemas.microsoft.com/office/drawing/2014/main" val="2698699942"/>
                  </a:ext>
                </a:extLst>
              </a:tr>
            </a:tbl>
          </a:graphicData>
        </a:graphic>
      </p:graphicFrame>
    </p:spTree>
    <p:extLst>
      <p:ext uri="{BB962C8B-B14F-4D97-AF65-F5344CB8AC3E}">
        <p14:creationId xmlns:p14="http://schemas.microsoft.com/office/powerpoint/2010/main" val="3757521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CA785073-D6B6-2C38-CA12-06DE2828BAA6}"/>
              </a:ext>
            </a:extLst>
          </p:cNvPr>
          <p:cNvSpPr>
            <a:spLocks noGrp="1"/>
          </p:cNvSpPr>
          <p:nvPr>
            <p:ph type="title"/>
          </p:nvPr>
        </p:nvSpPr>
        <p:spPr>
          <a:xfrm>
            <a:off x="470807" y="-2268"/>
            <a:ext cx="10515600" cy="1325563"/>
          </a:xfrm>
        </p:spPr>
        <p:txBody>
          <a:bodyPr/>
          <a:lstStyle/>
          <a:p>
            <a:pPr algn="l"/>
            <a:r>
              <a:rPr lang="en-GB" b="1" dirty="0">
                <a:solidFill>
                  <a:srgbClr val="225887"/>
                </a:solidFill>
              </a:rPr>
              <a:t>Messages to send</a:t>
            </a:r>
          </a:p>
        </p:txBody>
      </p:sp>
      <p:cxnSp>
        <p:nvCxnSpPr>
          <p:cNvPr id="11" name="Straight Arrow Connector 10">
            <a:extLst>
              <a:ext uri="{FF2B5EF4-FFF2-40B4-BE49-F238E27FC236}">
                <a16:creationId xmlns:a16="http://schemas.microsoft.com/office/drawing/2014/main" id="{AD505890-95B3-CBC7-723A-4ADF9FA1FB4F}"/>
              </a:ext>
            </a:extLst>
          </p:cNvPr>
          <p:cNvCxnSpPr/>
          <p:nvPr/>
        </p:nvCxnSpPr>
        <p:spPr>
          <a:xfrm>
            <a:off x="68035" y="1074964"/>
            <a:ext cx="12110357" cy="40821"/>
          </a:xfrm>
          <a:prstGeom prst="straightConnector1">
            <a:avLst/>
          </a:prstGeom>
        </p:spPr>
        <p:style>
          <a:lnRef idx="3">
            <a:schemeClr val="accent1"/>
          </a:lnRef>
          <a:fillRef idx="0">
            <a:schemeClr val="accent1"/>
          </a:fillRef>
          <a:effectRef idx="2">
            <a:schemeClr val="accent1"/>
          </a:effectRef>
          <a:fontRef idx="minor">
            <a:schemeClr val="tx1"/>
          </a:fontRef>
        </p:style>
      </p:cxnSp>
      <p:graphicFrame>
        <p:nvGraphicFramePr>
          <p:cNvPr id="31" name="Table 30">
            <a:extLst>
              <a:ext uri="{FF2B5EF4-FFF2-40B4-BE49-F238E27FC236}">
                <a16:creationId xmlns:a16="http://schemas.microsoft.com/office/drawing/2014/main" id="{DF2C249B-BF03-B4BC-2CAB-BD534B5A70F6}"/>
              </a:ext>
            </a:extLst>
          </p:cNvPr>
          <p:cNvGraphicFramePr>
            <a:graphicFrameLocks noGrp="1"/>
          </p:cNvGraphicFramePr>
          <p:nvPr>
            <p:extLst>
              <p:ext uri="{D42A27DB-BD31-4B8C-83A1-F6EECF244321}">
                <p14:modId xmlns:p14="http://schemas.microsoft.com/office/powerpoint/2010/main" val="1541777014"/>
              </p:ext>
            </p:extLst>
          </p:nvPr>
        </p:nvGraphicFramePr>
        <p:xfrm>
          <a:off x="398834" y="1323295"/>
          <a:ext cx="11537002" cy="3912299"/>
        </p:xfrm>
        <a:graphic>
          <a:graphicData uri="http://schemas.openxmlformats.org/drawingml/2006/table">
            <a:tbl>
              <a:tblPr firstRow="1" bandRow="1">
                <a:tableStyleId>{5C22544A-7EE6-4342-B048-85BDC9FD1C3A}</a:tableStyleId>
              </a:tblPr>
              <a:tblGrid>
                <a:gridCol w="5749045">
                  <a:extLst>
                    <a:ext uri="{9D8B030D-6E8A-4147-A177-3AD203B41FA5}">
                      <a16:colId xmlns:a16="http://schemas.microsoft.com/office/drawing/2014/main" val="2535741127"/>
                    </a:ext>
                  </a:extLst>
                </a:gridCol>
                <a:gridCol w="5787957">
                  <a:extLst>
                    <a:ext uri="{9D8B030D-6E8A-4147-A177-3AD203B41FA5}">
                      <a16:colId xmlns:a16="http://schemas.microsoft.com/office/drawing/2014/main" val="969425160"/>
                    </a:ext>
                  </a:extLst>
                </a:gridCol>
              </a:tblGrid>
              <a:tr h="370840">
                <a:tc>
                  <a:txBody>
                    <a:bodyPr/>
                    <a:lstStyle/>
                    <a:p>
                      <a:r>
                        <a:rPr lang="en-GB" sz="1400" dirty="0"/>
                        <a:t>Manifesto Commitment</a:t>
                      </a:r>
                    </a:p>
                  </a:txBody>
                  <a:tcPr/>
                </a:tc>
                <a:tc>
                  <a:txBody>
                    <a:bodyPr/>
                    <a:lstStyle/>
                    <a:p>
                      <a:r>
                        <a:rPr lang="en-GB" sz="1400" dirty="0"/>
                        <a:t>Aspects to include in a letter?</a:t>
                      </a:r>
                    </a:p>
                  </a:txBody>
                  <a:tcPr/>
                </a:tc>
                <a:extLst>
                  <a:ext uri="{0D108BD9-81ED-4DB2-BD59-A6C34878D82A}">
                    <a16:rowId xmlns:a16="http://schemas.microsoft.com/office/drawing/2014/main" val="2582342971"/>
                  </a:ext>
                </a:extLst>
              </a:tr>
              <a:tr h="370840">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Arial" panose="020B0604020202020204" pitchFamily="34" charset="0"/>
                        </a:rPr>
                        <a:t>We will set a target for half of all food purchased across the public sector to be locally produced or certified to higher environmental standards. We will introduce a land-use framework and make environment land management schemes work for farmers and nature.</a:t>
                      </a:r>
                      <a:endParaRPr lang="en-GB" sz="1400" kern="100" dirty="0">
                        <a:effectLst/>
                        <a:latin typeface="Aptos" panose="020B0004020202020204" pitchFamily="34" charset="0"/>
                        <a:ea typeface="Aptos" panose="020B0004020202020204" pitchFamily="34" charset="0"/>
                        <a:cs typeface="Arial" panose="020B0604020202020204" pitchFamily="34" charset="0"/>
                      </a:endParaRPr>
                    </a:p>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Arial" panose="020B0604020202020204" pitchFamily="34" charset="0"/>
                        </a:rPr>
                        <a:t>We will reform the points-based immigration system.</a:t>
                      </a:r>
                    </a:p>
                    <a:p>
                      <a:pPr>
                        <a:lnSpc>
                          <a:spcPct val="107000"/>
                        </a:lnSpc>
                        <a:spcAft>
                          <a:spcPts val="800"/>
                        </a:spcAft>
                      </a:pPr>
                      <a:endParaRPr lang="en-GB" sz="1400" kern="100" dirty="0">
                        <a:effectLst/>
                        <a:latin typeface="Aptos" panose="020B0004020202020204" pitchFamily="34" charset="0"/>
                        <a:ea typeface="Aptos" panose="020B0004020202020204" pitchFamily="34" charset="0"/>
                        <a:cs typeface="Arial" panose="020B0604020202020204" pitchFamily="34" charset="0"/>
                      </a:endParaRPr>
                    </a:p>
                  </a:txBody>
                  <a:tcPr/>
                </a:tc>
                <a:tc>
                  <a:txBody>
                    <a:bodyPr/>
                    <a:lstStyle/>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Arial" panose="020B0604020202020204" pitchFamily="34" charset="0"/>
                        </a:rPr>
                        <a:t>Food security, Seasonal Agricultural Workers, &amp; planning reform</a:t>
                      </a:r>
                    </a:p>
                    <a:p>
                      <a:pPr>
                        <a:lnSpc>
                          <a:spcPct val="107000"/>
                        </a:lnSpc>
                        <a:spcAft>
                          <a:spcPts val="800"/>
                        </a:spcAft>
                      </a:pPr>
                      <a:r>
                        <a:rPr lang="en-GB" sz="1400" kern="100" dirty="0">
                          <a:solidFill>
                            <a:srgbClr val="000000"/>
                          </a:solidFill>
                          <a:effectLst/>
                          <a:latin typeface="Aptos" panose="020B0004020202020204" pitchFamily="34" charset="0"/>
                          <a:ea typeface="Aptos" panose="020B0004020202020204" pitchFamily="34" charset="0"/>
                          <a:cs typeface="Arial" panose="020B0604020202020204" pitchFamily="34" charset="0"/>
                        </a:rPr>
                        <a:t>Set out Kent &amp; Medway as the Garden of England</a:t>
                      </a:r>
                      <a:endParaRPr lang="en-GB" sz="1400" kern="100" dirty="0">
                        <a:effectLst/>
                        <a:latin typeface="Aptos" panose="020B0004020202020204" pitchFamily="34" charset="0"/>
                        <a:ea typeface="Aptos" panose="020B0004020202020204" pitchFamily="34" charset="0"/>
                        <a:cs typeface="Arial" panose="020B0604020202020204" pitchFamily="34" charset="0"/>
                      </a:endParaRPr>
                    </a:p>
                  </a:txBody>
                  <a:tcPr/>
                </a:tc>
                <a:extLst>
                  <a:ext uri="{0D108BD9-81ED-4DB2-BD59-A6C34878D82A}">
                    <a16:rowId xmlns:a16="http://schemas.microsoft.com/office/drawing/2014/main" val="2745879814"/>
                  </a:ext>
                </a:extLst>
              </a:tr>
              <a:tr h="370840">
                <a:tc>
                  <a:txBody>
                    <a:bodyPr/>
                    <a:lstStyle/>
                    <a:p>
                      <a:pPr>
                        <a:lnSpc>
                          <a:spcPct val="107000"/>
                        </a:lnSpc>
                        <a:spcAft>
                          <a:spcPts val="800"/>
                        </a:spcAft>
                      </a:pPr>
                      <a:r>
                        <a:rPr lang="en-GB" sz="1400" kern="1200" dirty="0">
                          <a:solidFill>
                            <a:schemeClr val="dk1"/>
                          </a:solidFill>
                          <a:effectLst/>
                          <a:latin typeface="Aptos" panose="020B0004020202020204" pitchFamily="34" charset="0"/>
                          <a:ea typeface="+mn-ea"/>
                          <a:cs typeface="+mn-cs"/>
                        </a:rPr>
                        <a:t>Labour will create a flexible Growth and Skills Levy, with Skills England consulting on eligible courses to ensure qualifications offer value for money.</a:t>
                      </a:r>
                    </a:p>
                    <a:p>
                      <a:pPr marL="0" marR="0" lvl="0" indent="0" algn="l" defTabSz="914400" rtl="0" eaLnBrk="1" fontAlgn="auto" latinLnBrk="0" hangingPunct="1">
                        <a:lnSpc>
                          <a:spcPct val="107000"/>
                        </a:lnSpc>
                        <a:spcBef>
                          <a:spcPts val="0"/>
                        </a:spcBef>
                        <a:spcAft>
                          <a:spcPts val="800"/>
                        </a:spcAft>
                        <a:buClrTx/>
                        <a:buSzTx/>
                        <a:buFontTx/>
                        <a:buNone/>
                        <a:tabLst/>
                        <a:defRPr/>
                      </a:pPr>
                      <a:r>
                        <a:rPr lang="en-GB" sz="1400" kern="1200" dirty="0">
                          <a:solidFill>
                            <a:schemeClr val="dk1"/>
                          </a:solidFill>
                          <a:effectLst/>
                          <a:latin typeface="Aptos" panose="020B0004020202020204" pitchFamily="34" charset="0"/>
                          <a:ea typeface="+mn-ea"/>
                          <a:cs typeface="+mn-cs"/>
                        </a:rPr>
                        <a:t>We will bring Jobcentre Plus and the National Careers Service together to provide a national jobs and careers service.</a:t>
                      </a:r>
                    </a:p>
                    <a:p>
                      <a:pPr>
                        <a:lnSpc>
                          <a:spcPct val="107000"/>
                        </a:lnSpc>
                        <a:spcAft>
                          <a:spcPts val="800"/>
                        </a:spcAft>
                      </a:pPr>
                      <a:r>
                        <a:rPr lang="en-GB" sz="1400" kern="1200" dirty="0">
                          <a:solidFill>
                            <a:schemeClr val="dk1"/>
                          </a:solidFill>
                          <a:effectLst/>
                          <a:latin typeface="Aptos" panose="020B0004020202020204" pitchFamily="34" charset="0"/>
                          <a:ea typeface="+mn-ea"/>
                          <a:cs typeface="+mn-cs"/>
                        </a:rPr>
                        <a:t>Establish Skills England to bring together business, training providers and unions with national and local government.</a:t>
                      </a:r>
                      <a:endParaRPr lang="en-GB" sz="1400" kern="100" dirty="0">
                        <a:effectLst/>
                        <a:latin typeface="Aptos" panose="020B0004020202020204" pitchFamily="34" charset="0"/>
                        <a:ea typeface="Aptos" panose="020B0004020202020204" pitchFamily="34" charset="0"/>
                        <a:cs typeface="Arial" panose="020B0604020202020204" pitchFamily="34" charset="0"/>
                      </a:endParaRPr>
                    </a:p>
                  </a:txBody>
                  <a:tcPr/>
                </a:tc>
                <a:tc>
                  <a:txBody>
                    <a:bodyPr/>
                    <a:lstStyle/>
                    <a:p>
                      <a:pPr>
                        <a:lnSpc>
                          <a:spcPct val="107000"/>
                        </a:lnSpc>
                        <a:spcAft>
                          <a:spcPts val="800"/>
                        </a:spcAft>
                      </a:pPr>
                      <a:r>
                        <a:rPr lang="en-GB" sz="1400" kern="100" dirty="0">
                          <a:effectLst/>
                          <a:latin typeface="Aptos" panose="020B0004020202020204" pitchFamily="34" charset="0"/>
                          <a:ea typeface="Aptos" panose="020B0004020202020204" pitchFamily="34" charset="0"/>
                          <a:cs typeface="Arial" panose="020B0604020202020204" pitchFamily="34" charset="0"/>
                        </a:rPr>
                        <a:t>Enthusiasm to be involved in this conversation</a:t>
                      </a:r>
                    </a:p>
                  </a:txBody>
                  <a:tcPr/>
                </a:tc>
                <a:extLst>
                  <a:ext uri="{0D108BD9-81ED-4DB2-BD59-A6C34878D82A}">
                    <a16:rowId xmlns:a16="http://schemas.microsoft.com/office/drawing/2014/main" val="156689194"/>
                  </a:ext>
                </a:extLst>
              </a:tr>
            </a:tbl>
          </a:graphicData>
        </a:graphic>
      </p:graphicFrame>
      <p:sp>
        <p:nvSpPr>
          <p:cNvPr id="2" name="TextBox 1">
            <a:extLst>
              <a:ext uri="{FF2B5EF4-FFF2-40B4-BE49-F238E27FC236}">
                <a16:creationId xmlns:a16="http://schemas.microsoft.com/office/drawing/2014/main" id="{3C189DDE-807D-08B7-7362-1C655EAE23A6}"/>
              </a:ext>
            </a:extLst>
          </p:cNvPr>
          <p:cNvSpPr txBox="1"/>
          <p:nvPr/>
        </p:nvSpPr>
        <p:spPr>
          <a:xfrm>
            <a:off x="301557" y="5319261"/>
            <a:ext cx="9980579" cy="769441"/>
          </a:xfrm>
          <a:prstGeom prst="rect">
            <a:avLst/>
          </a:prstGeom>
          <a:noFill/>
        </p:spPr>
        <p:txBody>
          <a:bodyPr wrap="square" rtlCol="0">
            <a:spAutoFit/>
          </a:bodyPr>
          <a:lstStyle/>
          <a:p>
            <a:r>
              <a:rPr lang="en-GB" sz="2200" dirty="0">
                <a:solidFill>
                  <a:srgbClr val="225887"/>
                </a:solidFill>
              </a:rPr>
              <a:t>Chairman’s Proposal:</a:t>
            </a:r>
          </a:p>
          <a:p>
            <a:pPr marL="342900" indent="-342900">
              <a:buFont typeface="Arial" panose="020B0604020202020204" pitchFamily="34" charset="0"/>
              <a:buChar char="•"/>
            </a:pPr>
            <a:r>
              <a:rPr lang="en-GB" sz="2200" dirty="0">
                <a:solidFill>
                  <a:srgbClr val="225887"/>
                </a:solidFill>
              </a:rPr>
              <a:t>Invite Ministers and Local MPs to Growth Conversation with KMEP in September</a:t>
            </a:r>
          </a:p>
        </p:txBody>
      </p:sp>
    </p:spTree>
    <p:extLst>
      <p:ext uri="{BB962C8B-B14F-4D97-AF65-F5344CB8AC3E}">
        <p14:creationId xmlns:p14="http://schemas.microsoft.com/office/powerpoint/2010/main" val="79524069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3253a20d-c735-4bfe-a8b7-3e6ab37f5f90}" enabled="0" method="" siteId="{3253a20d-c735-4bfe-a8b7-3e6ab37f5f90}" removed="1"/>
</clbl:labelList>
</file>

<file path=docProps/app.xml><?xml version="1.0" encoding="utf-8"?>
<Properties xmlns="http://schemas.openxmlformats.org/officeDocument/2006/extended-properties" xmlns:vt="http://schemas.openxmlformats.org/officeDocument/2006/docPropsVTypes">
  <Template/>
  <TotalTime>1</TotalTime>
  <Words>1535</Words>
  <Application>Microsoft Office PowerPoint</Application>
  <PresentationFormat>Widescreen</PresentationFormat>
  <Paragraphs>136</Paragraphs>
  <Slides>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Aptos</vt:lpstr>
      <vt:lpstr>Arial</vt:lpstr>
      <vt:lpstr>Calibri</vt:lpstr>
      <vt:lpstr>Helvetica</vt:lpstr>
      <vt:lpstr>Symbol</vt:lpstr>
      <vt:lpstr>1_Office Theme</vt:lpstr>
      <vt:lpstr>PowerPoint Presentation</vt:lpstr>
      <vt:lpstr>Messages to send</vt:lpstr>
      <vt:lpstr>Messages to send</vt:lpstr>
      <vt:lpstr>Messages to send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South East Local Enterprise Partnership</dc:title>
  <dc:creator>Body, Jake - GT ED</dc:creator>
  <cp:lastModifiedBy>Natasha White - GT GC</cp:lastModifiedBy>
  <cp:revision>236</cp:revision>
  <cp:lastPrinted>2020-01-21T15:01:59Z</cp:lastPrinted>
  <dcterms:created xsi:type="dcterms:W3CDTF">2019-11-27T12:21:24Z</dcterms:created>
  <dcterms:modified xsi:type="dcterms:W3CDTF">2024-07-26T14:22:00Z</dcterms:modified>
</cp:coreProperties>
</file>