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90" r:id="rId5"/>
    <p:sldId id="285" r:id="rId6"/>
    <p:sldId id="274" r:id="rId7"/>
    <p:sldId id="288" r:id="rId8"/>
    <p:sldId id="291" r:id="rId9"/>
    <p:sldId id="292" r:id="rId10"/>
    <p:sldId id="293" r:id="rId11"/>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5887"/>
    <a:srgbClr val="005EB8"/>
    <a:srgbClr val="AE2573"/>
    <a:srgbClr val="330072"/>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02" y="9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3FD84FCB-27D5-4B9E-9370-DC5097920137}" type="datetimeFigureOut">
              <a:rPr lang="en-GB" smtClean="0"/>
              <a:t>11/07/2024</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7139FD91-BF73-44A1-94D0-CD7A600CC7EC}" type="slidenum">
              <a:rPr lang="en-GB" smtClean="0"/>
              <a:t>‹#›</a:t>
            </a:fld>
            <a:endParaRPr lang="en-GB"/>
          </a:p>
        </p:txBody>
      </p:sp>
    </p:spTree>
    <p:extLst>
      <p:ext uri="{BB962C8B-B14F-4D97-AF65-F5344CB8AC3E}">
        <p14:creationId xmlns:p14="http://schemas.microsoft.com/office/powerpoint/2010/main" val="2664770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lgn="l">
              <a:buFont typeface="Arial" panose="020B0604020202020204" pitchFamily="34" charset="0"/>
              <a:buChar char="•"/>
            </a:pPr>
            <a:endParaRPr lang="en-GB" sz="1200">
              <a:solidFill>
                <a:schemeClr val="tx1"/>
              </a:solidFill>
            </a:endParaRPr>
          </a:p>
        </p:txBody>
      </p:sp>
      <p:sp>
        <p:nvSpPr>
          <p:cNvPr id="4" name="Slide Number Placeholder 3"/>
          <p:cNvSpPr>
            <a:spLocks noGrp="1"/>
          </p:cNvSpPr>
          <p:nvPr>
            <p:ph type="sldNum" sz="quarter" idx="5"/>
          </p:nvPr>
        </p:nvSpPr>
        <p:spPr/>
        <p:txBody>
          <a:bodyPr/>
          <a:lstStyle/>
          <a:p>
            <a:fld id="{7BCC99BC-754E-4E20-A142-86D7E9D5AC60}" type="slidenum">
              <a:rPr lang="en-GB" smtClean="0"/>
              <a:t>2</a:t>
            </a:fld>
            <a:endParaRPr lang="en-GB"/>
          </a:p>
        </p:txBody>
      </p:sp>
    </p:spTree>
    <p:extLst>
      <p:ext uri="{BB962C8B-B14F-4D97-AF65-F5344CB8AC3E}">
        <p14:creationId xmlns:p14="http://schemas.microsoft.com/office/powerpoint/2010/main" val="2806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139FD91-BF73-44A1-94D0-CD7A600CC7EC}" type="slidenum">
              <a:rPr lang="en-GB" smtClean="0"/>
              <a:t>3</a:t>
            </a:fld>
            <a:endParaRPr lang="en-GB"/>
          </a:p>
        </p:txBody>
      </p:sp>
    </p:spTree>
    <p:extLst>
      <p:ext uri="{BB962C8B-B14F-4D97-AF65-F5344CB8AC3E}">
        <p14:creationId xmlns:p14="http://schemas.microsoft.com/office/powerpoint/2010/main" val="1104532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a:p>
        </p:txBody>
      </p:sp>
      <p:sp>
        <p:nvSpPr>
          <p:cNvPr id="4" name="Slide Number Placeholder 3"/>
          <p:cNvSpPr>
            <a:spLocks noGrp="1"/>
          </p:cNvSpPr>
          <p:nvPr>
            <p:ph type="sldNum" sz="quarter" idx="5"/>
          </p:nvPr>
        </p:nvSpPr>
        <p:spPr/>
        <p:txBody>
          <a:bodyPr/>
          <a:lstStyle/>
          <a:p>
            <a:fld id="{7139FD91-BF73-44A1-94D0-CD7A600CC7EC}" type="slidenum">
              <a:rPr lang="en-GB" smtClean="0"/>
              <a:t>4</a:t>
            </a:fld>
            <a:endParaRPr lang="en-GB"/>
          </a:p>
        </p:txBody>
      </p:sp>
    </p:spTree>
    <p:extLst>
      <p:ext uri="{BB962C8B-B14F-4D97-AF65-F5344CB8AC3E}">
        <p14:creationId xmlns:p14="http://schemas.microsoft.com/office/powerpoint/2010/main" val="1010599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autho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3F387B4-09D4-CE35-A125-9B3C2449DD66}"/>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3560" y="280080"/>
            <a:ext cx="3632200" cy="1088390"/>
          </a:xfrm>
          <a:prstGeom prst="rect">
            <a:avLst/>
          </a:prstGeom>
          <a:noFill/>
          <a:ln>
            <a:noFill/>
          </a:ln>
        </p:spPr>
      </p:pic>
      <p:sp>
        <p:nvSpPr>
          <p:cNvPr id="3" name="Subtitle 2"/>
          <p:cNvSpPr>
            <a:spLocks noGrp="1"/>
          </p:cNvSpPr>
          <p:nvPr>
            <p:ph type="subTitle" idx="1" hasCustomPrompt="1"/>
          </p:nvPr>
        </p:nvSpPr>
        <p:spPr>
          <a:xfrm>
            <a:off x="609600" y="3429001"/>
            <a:ext cx="10972800" cy="432047"/>
          </a:xfrm>
        </p:spPr>
        <p:txBody>
          <a:bodyPr>
            <a:normAutofit/>
          </a:bodyPr>
          <a:lstStyle>
            <a:lvl1pPr marL="0" indent="0" algn="l">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Arial, 20pt, NHS Black</a:t>
            </a:r>
            <a:endParaRPr lang="en-GB"/>
          </a:p>
        </p:txBody>
      </p:sp>
    </p:spTree>
    <p:extLst>
      <p:ext uri="{BB962C8B-B14F-4D97-AF65-F5344CB8AC3E}">
        <p14:creationId xmlns:p14="http://schemas.microsoft.com/office/powerpoint/2010/main" val="103526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441114"/>
            <a:ext cx="10972800" cy="614057"/>
          </a:xfrm>
        </p:spPr>
        <p:txBody>
          <a:bodyPr/>
          <a:lstStyle>
            <a:lvl1pPr>
              <a:defRPr sz="2800">
                <a:latin typeface="Arial" panose="020B0604020202020204" pitchFamily="34" charset="0"/>
                <a:cs typeface="Arial" panose="020B0604020202020204" pitchFamily="34" charset="0"/>
              </a:defRPr>
            </a:lvl1pPr>
          </a:lstStyle>
          <a:p>
            <a:r>
              <a:rPr lang="en-US"/>
              <a:t>Arial, 28pt, NHS purple</a:t>
            </a:r>
            <a:endParaRPr lang="en-GB"/>
          </a:p>
        </p:txBody>
      </p:sp>
      <p:sp>
        <p:nvSpPr>
          <p:cNvPr id="3" name="Content Placeholder 2"/>
          <p:cNvSpPr>
            <a:spLocks noGrp="1"/>
          </p:cNvSpPr>
          <p:nvPr>
            <p:ph idx="1" hasCustomPrompt="1"/>
          </p:nvPr>
        </p:nvSpPr>
        <p:spPr>
          <a:xfrm>
            <a:off x="609600" y="1127178"/>
            <a:ext cx="10972800" cy="4176464"/>
          </a:xfrm>
        </p:spPr>
        <p:txBody>
          <a:bodyPr/>
          <a:lstStyle>
            <a:lvl1pPr>
              <a:defRPr sz="20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Arial, 20pt, NHS Black</a:t>
            </a:r>
          </a:p>
          <a:p>
            <a:pPr lvl="1"/>
            <a:r>
              <a:rPr lang="en-US"/>
              <a:t>Arial, 18pt, NHS Black</a:t>
            </a:r>
          </a:p>
        </p:txBody>
      </p:sp>
      <p:pic>
        <p:nvPicPr>
          <p:cNvPr id="4" name="Picture 3" descr="A picture containing graphics, clipart, circle, colorfulness&#10;&#10;Description automatically generated">
            <a:extLst>
              <a:ext uri="{FF2B5EF4-FFF2-40B4-BE49-F238E27FC236}">
                <a16:creationId xmlns:a16="http://schemas.microsoft.com/office/drawing/2014/main" id="{0E9936FA-8C5E-DB66-C747-B3219E3D5DB3}"/>
              </a:ext>
            </a:extLst>
          </p:cNvPr>
          <p:cNvPicPr>
            <a:picLocks noChangeAspect="1"/>
          </p:cNvPicPr>
          <p:nvPr userDrawn="1"/>
        </p:nvPicPr>
        <p:blipFill>
          <a:blip r:embed="rId2" cstate="print">
            <a:alphaModFix amt="70000"/>
            <a:extLst>
              <a:ext uri="{28A0092B-C50C-407E-A947-70E740481C1C}">
                <a14:useLocalDpi xmlns:a14="http://schemas.microsoft.com/office/drawing/2010/main" val="0"/>
              </a:ext>
            </a:extLst>
          </a:blip>
          <a:stretch>
            <a:fillRect/>
          </a:stretch>
        </p:blipFill>
        <p:spPr>
          <a:xfrm>
            <a:off x="10603275" y="5375649"/>
            <a:ext cx="1455374" cy="1359986"/>
          </a:xfrm>
          <a:prstGeom prst="rect">
            <a:avLst/>
          </a:prstGeom>
        </p:spPr>
      </p:pic>
    </p:spTree>
    <p:extLst>
      <p:ext uri="{BB962C8B-B14F-4D97-AF65-F5344CB8AC3E}">
        <p14:creationId xmlns:p14="http://schemas.microsoft.com/office/powerpoint/2010/main" val="3261731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0" y="1535113"/>
            <a:ext cx="5386917" cy="885775"/>
          </a:xfrm>
          <a:solidFill>
            <a:srgbClr val="330072"/>
          </a:solidFill>
          <a:ln>
            <a:solidFill>
              <a:srgbClr val="330072"/>
            </a:solidFill>
          </a:ln>
        </p:spPr>
        <p:txBody>
          <a:bodyPr anchor="ctr">
            <a:normAutofit/>
          </a:bodyPr>
          <a:lstStyle>
            <a:lvl1pPr marL="92075"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Arial, 20pt, NHS White</a:t>
            </a:r>
          </a:p>
        </p:txBody>
      </p:sp>
      <p:sp>
        <p:nvSpPr>
          <p:cNvPr id="4" name="Content Placeholder 3"/>
          <p:cNvSpPr>
            <a:spLocks noGrp="1"/>
          </p:cNvSpPr>
          <p:nvPr>
            <p:ph sz="half" idx="2" hasCustomPrompt="1"/>
          </p:nvPr>
        </p:nvSpPr>
        <p:spPr>
          <a:xfrm>
            <a:off x="609600" y="2420887"/>
            <a:ext cx="5386917" cy="3960440"/>
          </a:xfrm>
          <a:ln>
            <a:solidFill>
              <a:srgbClr val="0070C0"/>
            </a:solidFill>
          </a:ln>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Arial, 20pt, NHS Black</a:t>
            </a:r>
          </a:p>
          <a:p>
            <a:pPr lvl="1"/>
            <a:r>
              <a:rPr lang="en-US"/>
              <a:t>Arial, 18pt, NHS Black</a:t>
            </a:r>
          </a:p>
        </p:txBody>
      </p:sp>
      <p:sp>
        <p:nvSpPr>
          <p:cNvPr id="5" name="Text Placeholder 4"/>
          <p:cNvSpPr>
            <a:spLocks noGrp="1"/>
          </p:cNvSpPr>
          <p:nvPr>
            <p:ph type="body" sz="quarter" idx="3" hasCustomPrompt="1"/>
          </p:nvPr>
        </p:nvSpPr>
        <p:spPr>
          <a:xfrm>
            <a:off x="6193368" y="1535113"/>
            <a:ext cx="5389033" cy="885772"/>
          </a:xfrm>
          <a:solidFill>
            <a:srgbClr val="330072"/>
          </a:solidFill>
          <a:ln>
            <a:solidFill>
              <a:srgbClr val="330072"/>
            </a:solidFill>
          </a:ln>
        </p:spPr>
        <p:txBody>
          <a:bodyPr anchor="ctr">
            <a:normAutofit/>
          </a:bodyPr>
          <a:lstStyle>
            <a:lvl1pPr marL="92075"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Arial, 20pt, NHS White</a:t>
            </a:r>
          </a:p>
        </p:txBody>
      </p:sp>
      <p:sp>
        <p:nvSpPr>
          <p:cNvPr id="6" name="Content Placeholder 5"/>
          <p:cNvSpPr>
            <a:spLocks noGrp="1"/>
          </p:cNvSpPr>
          <p:nvPr>
            <p:ph sz="quarter" idx="4" hasCustomPrompt="1"/>
          </p:nvPr>
        </p:nvSpPr>
        <p:spPr>
          <a:xfrm>
            <a:off x="6193368" y="2420886"/>
            <a:ext cx="5389033" cy="3960441"/>
          </a:xfrm>
          <a:ln>
            <a:solidFill>
              <a:srgbClr val="0070C0"/>
            </a:solidFill>
          </a:ln>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Arial, 20pt, NHS Black</a:t>
            </a:r>
          </a:p>
          <a:p>
            <a:pPr lvl="1"/>
            <a:r>
              <a:rPr lang="en-US"/>
              <a:t>Arial, 18pt, NHS Black</a:t>
            </a:r>
          </a:p>
        </p:txBody>
      </p:sp>
    </p:spTree>
    <p:extLst>
      <p:ext uri="{BB962C8B-B14F-4D97-AF65-F5344CB8AC3E}">
        <p14:creationId xmlns:p14="http://schemas.microsoft.com/office/powerpoint/2010/main" val="298065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atin typeface="Arial" panose="020B0604020202020204" pitchFamily="34" charset="0"/>
                <a:cs typeface="Arial" panose="020B0604020202020204" pitchFamily="34" charset="0"/>
              </a:defRPr>
            </a:lvl1pPr>
          </a:lstStyle>
          <a:p>
            <a:r>
              <a:rPr lang="en-US"/>
              <a:t>Arial, 28pt, NHS purple</a:t>
            </a:r>
            <a:endParaRPr lang="en-GB"/>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94C82F4B-E089-4BF9-8D81-78B04E499FD6}" type="datetimeFigureOut">
              <a:rPr lang="en-GB" smtClean="0"/>
              <a:t>11/07/2024</a:t>
            </a:fld>
            <a:endParaRPr lang="en-GB"/>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32C1911A-7836-4BDD-A383-4795285D508C}" type="slidenum">
              <a:rPr lang="en-GB" smtClean="0"/>
              <a:t>‹#›</a:t>
            </a:fld>
            <a:endParaRPr lang="en-GB"/>
          </a:p>
        </p:txBody>
      </p:sp>
    </p:spTree>
    <p:extLst>
      <p:ext uri="{BB962C8B-B14F-4D97-AF65-F5344CB8AC3E}">
        <p14:creationId xmlns:p14="http://schemas.microsoft.com/office/powerpoint/2010/main" val="2452830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36692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18800"/>
            <a:ext cx="10972800" cy="614057"/>
          </a:xfrm>
          <a:prstGeom prst="rect">
            <a:avLst/>
          </a:prstGeom>
        </p:spPr>
        <p:txBody>
          <a:bodyPr vert="horz" lIns="91440" tIns="45720" rIns="91440" bIns="45720" rtlCol="0" anchor="t">
            <a:noAutofit/>
          </a:bodyPr>
          <a:lstStyle/>
          <a:p>
            <a:r>
              <a:rPr lang="en-US"/>
              <a:t>Click to edit Master title style</a:t>
            </a:r>
            <a:endParaRPr lang="en-GB"/>
          </a:p>
        </p:txBody>
      </p:sp>
      <p:sp>
        <p:nvSpPr>
          <p:cNvPr id="3" name="Text Placeholder 2"/>
          <p:cNvSpPr>
            <a:spLocks noGrp="1"/>
          </p:cNvSpPr>
          <p:nvPr>
            <p:ph type="body" idx="1"/>
          </p:nvPr>
        </p:nvSpPr>
        <p:spPr>
          <a:xfrm>
            <a:off x="609600" y="2204864"/>
            <a:ext cx="10972800" cy="41764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10507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Lst>
  <p:txStyles>
    <p:titleStyle>
      <a:lvl1pPr algn="l" defTabSz="914400" rtl="0" eaLnBrk="1" latinLnBrk="0" hangingPunct="1">
        <a:spcBef>
          <a:spcPct val="0"/>
        </a:spcBef>
        <a:buNone/>
        <a:defRPr sz="2800" b="1" kern="1200">
          <a:solidFill>
            <a:srgbClr val="330072"/>
          </a:solidFill>
          <a:latin typeface="Arial" panose="020B0604020202020204" pitchFamily="34" charset="0"/>
          <a:ea typeface="+mj-ea"/>
          <a:cs typeface="Arial" panose="020B0604020202020204" pitchFamily="34" charset="0"/>
        </a:defRPr>
      </a:lvl1pPr>
    </p:titleStyle>
    <p:bodyStyle>
      <a:lvl1pPr marL="265113" indent="-265113" algn="l" defTabSz="914400" rtl="0" eaLnBrk="1" latinLnBrk="0" hangingPunct="1">
        <a:spcBef>
          <a:spcPct val="20000"/>
        </a:spcBef>
        <a:buClr>
          <a:srgbClr val="33007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AE257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5FBC56B5-6793-5AF7-6B1B-1620292CCC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4922" y="573937"/>
            <a:ext cx="9053893" cy="571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0182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63E20-2834-FEDE-B286-5621BDF1E706}"/>
              </a:ext>
            </a:extLst>
          </p:cNvPr>
          <p:cNvSpPr>
            <a:spLocks noGrp="1"/>
          </p:cNvSpPr>
          <p:nvPr>
            <p:ph type="title"/>
          </p:nvPr>
        </p:nvSpPr>
        <p:spPr/>
        <p:txBody>
          <a:bodyPr/>
          <a:lstStyle/>
          <a:p>
            <a:r>
              <a:rPr lang="en-GB"/>
              <a:t>Mental health conditions</a:t>
            </a:r>
          </a:p>
        </p:txBody>
      </p:sp>
      <p:sp>
        <p:nvSpPr>
          <p:cNvPr id="3" name="Content Placeholder 2">
            <a:extLst>
              <a:ext uri="{FF2B5EF4-FFF2-40B4-BE49-F238E27FC236}">
                <a16:creationId xmlns:a16="http://schemas.microsoft.com/office/drawing/2014/main" id="{6B4066D6-B028-9B8B-1021-AC5FFAB457A4}"/>
              </a:ext>
            </a:extLst>
          </p:cNvPr>
          <p:cNvSpPr>
            <a:spLocks noGrp="1"/>
          </p:cNvSpPr>
          <p:nvPr>
            <p:ph idx="1"/>
          </p:nvPr>
        </p:nvSpPr>
        <p:spPr>
          <a:xfrm>
            <a:off x="8125097" y="1176500"/>
            <a:ext cx="3823064" cy="4135729"/>
          </a:xfrm>
        </p:spPr>
        <p:txBody>
          <a:bodyPr>
            <a:normAutofit fontScale="92500" lnSpcReduction="10000"/>
          </a:bodyPr>
          <a:lstStyle/>
          <a:p>
            <a:r>
              <a:rPr lang="en-GB"/>
              <a:t>Most reported health condition in 2023 was depression, bad nerves, or anxiety (5 million).</a:t>
            </a:r>
          </a:p>
          <a:p>
            <a:r>
              <a:rPr lang="en-GB"/>
              <a:t>Increasing the most.</a:t>
            </a:r>
          </a:p>
          <a:p>
            <a:r>
              <a:rPr lang="en-GB"/>
              <a:t>Populations affected:</a:t>
            </a:r>
          </a:p>
          <a:p>
            <a:pPr lvl="1"/>
            <a:r>
              <a:rPr lang="en-GB"/>
              <a:t>34% of people aged 18-24 taking time off work due to stress equating to 45,500 people in Kent and Medway</a:t>
            </a:r>
            <a:r>
              <a:rPr lang="en-GB" baseline="30000"/>
              <a:t>11</a:t>
            </a:r>
            <a:r>
              <a:rPr lang="en-GB"/>
              <a:t>.</a:t>
            </a:r>
          </a:p>
          <a:p>
            <a:pPr lvl="1"/>
            <a:r>
              <a:rPr lang="en-GB"/>
              <a:t>People in more deprived areas are more likely to be affected</a:t>
            </a:r>
            <a:r>
              <a:rPr lang="en-GB" baseline="30000"/>
              <a:t>12</a:t>
            </a:r>
            <a:r>
              <a:rPr lang="en-GB"/>
              <a:t>.</a:t>
            </a:r>
          </a:p>
          <a:p>
            <a:pPr lvl="1"/>
            <a:r>
              <a:rPr lang="en-GB"/>
              <a:t>1 in 10 women leave work due to menopause symptoms.</a:t>
            </a:r>
            <a:r>
              <a:rPr lang="en-GB" baseline="30000"/>
              <a:t>14</a:t>
            </a:r>
          </a:p>
          <a:p>
            <a:pPr lvl="1"/>
            <a:endParaRPr lang="en-GB"/>
          </a:p>
        </p:txBody>
      </p:sp>
      <p:pic>
        <p:nvPicPr>
          <p:cNvPr id="7" name="Picture 6" descr="A graph with red lines and numbers&#10;&#10;Description automatically generated">
            <a:extLst>
              <a:ext uri="{FF2B5EF4-FFF2-40B4-BE49-F238E27FC236}">
                <a16:creationId xmlns:a16="http://schemas.microsoft.com/office/drawing/2014/main" id="{8AE62CF3-88B9-D566-8B10-B10C5E921F45}"/>
              </a:ext>
            </a:extLst>
          </p:cNvPr>
          <p:cNvPicPr>
            <a:picLocks/>
          </p:cNvPicPr>
          <p:nvPr/>
        </p:nvPicPr>
        <p:blipFill rotWithShape="1">
          <a:blip r:embed="rId3"/>
          <a:srcRect b="29631"/>
          <a:stretch/>
        </p:blipFill>
        <p:spPr>
          <a:xfrm>
            <a:off x="609599" y="1176500"/>
            <a:ext cx="7430400" cy="4505000"/>
          </a:xfrm>
          <a:prstGeom prst="rect">
            <a:avLst/>
          </a:prstGeom>
          <a:ln>
            <a:no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4123063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F6EBB0-821D-2211-5758-01896E0F1B1E}"/>
              </a:ext>
            </a:extLst>
          </p:cNvPr>
          <p:cNvSpPr>
            <a:spLocks noGrp="1"/>
          </p:cNvSpPr>
          <p:nvPr>
            <p:ph idx="4294967295"/>
          </p:nvPr>
        </p:nvSpPr>
        <p:spPr>
          <a:xfrm>
            <a:off x="0" y="1127125"/>
            <a:ext cx="10972800" cy="1949450"/>
          </a:xfrm>
        </p:spPr>
        <p:txBody>
          <a:bodyPr>
            <a:normAutofit/>
          </a:bodyPr>
          <a:lstStyle/>
          <a:p>
            <a:r>
              <a:rPr lang="en-GB" sz="2400"/>
              <a:t>People with long-term health conditions die earlier</a:t>
            </a:r>
          </a:p>
          <a:p>
            <a:pPr lvl="1"/>
            <a:r>
              <a:rPr lang="en-GB"/>
              <a:t>People with serious mental health and physical health conditions live 15-20 years less than the general population</a:t>
            </a:r>
            <a:r>
              <a:rPr lang="en-GB" baseline="30000"/>
              <a:t>4</a:t>
            </a:r>
            <a:r>
              <a:rPr lang="en-GB"/>
              <a:t>.</a:t>
            </a:r>
          </a:p>
          <a:p>
            <a:pPr marL="0" indent="0">
              <a:buNone/>
            </a:pPr>
            <a:endParaRPr lang="en-GB"/>
          </a:p>
          <a:p>
            <a:r>
              <a:rPr lang="en-GB" sz="2400"/>
              <a:t>LTCs and unemployment is a vicious cycle. People who are unemployed:</a:t>
            </a:r>
          </a:p>
          <a:p>
            <a:endParaRPr lang="en-GB" sz="2400"/>
          </a:p>
        </p:txBody>
      </p:sp>
      <p:sp>
        <p:nvSpPr>
          <p:cNvPr id="6" name="Title 5">
            <a:extLst>
              <a:ext uri="{FF2B5EF4-FFF2-40B4-BE49-F238E27FC236}">
                <a16:creationId xmlns:a16="http://schemas.microsoft.com/office/drawing/2014/main" id="{6F804E02-23B0-161B-3A76-32D56DE21C79}"/>
              </a:ext>
            </a:extLst>
          </p:cNvPr>
          <p:cNvSpPr>
            <a:spLocks noGrp="1"/>
          </p:cNvSpPr>
          <p:nvPr>
            <p:ph type="title" idx="4294967295"/>
          </p:nvPr>
        </p:nvSpPr>
        <p:spPr>
          <a:xfrm>
            <a:off x="0" y="441325"/>
            <a:ext cx="10972800" cy="614363"/>
          </a:xfrm>
        </p:spPr>
        <p:txBody>
          <a:bodyPr/>
          <a:lstStyle/>
          <a:p>
            <a:r>
              <a:rPr lang="en-GB"/>
              <a:t>Impact of not working</a:t>
            </a:r>
          </a:p>
        </p:txBody>
      </p:sp>
      <p:grpSp>
        <p:nvGrpSpPr>
          <p:cNvPr id="25" name="Group 24">
            <a:extLst>
              <a:ext uri="{FF2B5EF4-FFF2-40B4-BE49-F238E27FC236}">
                <a16:creationId xmlns:a16="http://schemas.microsoft.com/office/drawing/2014/main" id="{308F06A5-49CF-5D01-DE46-85CC1D03E9D1}"/>
              </a:ext>
            </a:extLst>
          </p:cNvPr>
          <p:cNvGrpSpPr/>
          <p:nvPr/>
        </p:nvGrpSpPr>
        <p:grpSpPr>
          <a:xfrm>
            <a:off x="609600" y="3259151"/>
            <a:ext cx="5556069" cy="914400"/>
            <a:chOff x="2692537" y="5959686"/>
            <a:chExt cx="5556069" cy="914400"/>
          </a:xfrm>
        </p:grpSpPr>
        <p:sp>
          <p:nvSpPr>
            <p:cNvPr id="8" name="TextBox 7">
              <a:extLst>
                <a:ext uri="{FF2B5EF4-FFF2-40B4-BE49-F238E27FC236}">
                  <a16:creationId xmlns:a16="http://schemas.microsoft.com/office/drawing/2014/main" id="{BEBCA06E-3C84-403F-AA44-CDC20DB47C30}"/>
                </a:ext>
              </a:extLst>
            </p:cNvPr>
            <p:cNvSpPr txBox="1"/>
            <p:nvPr/>
          </p:nvSpPr>
          <p:spPr>
            <a:xfrm>
              <a:off x="3606937" y="6232220"/>
              <a:ext cx="4641669" cy="369332"/>
            </a:xfrm>
            <a:prstGeom prst="rect">
              <a:avLst/>
            </a:prstGeom>
            <a:noFill/>
          </p:spPr>
          <p:txBody>
            <a:bodyPr wrap="square" rtlCol="0">
              <a:spAutoFit/>
            </a:bodyPr>
            <a:lstStyle/>
            <a:p>
              <a:r>
                <a:rPr lang="en-GB"/>
                <a:t>Are five times more likely to report poor health</a:t>
              </a:r>
              <a:r>
                <a:rPr lang="en-GB" baseline="30000"/>
                <a:t>5</a:t>
              </a:r>
            </a:p>
          </p:txBody>
        </p:sp>
        <p:pic>
          <p:nvPicPr>
            <p:cNvPr id="18" name="Graphic 17" descr="Heart with pulse with solid fill">
              <a:extLst>
                <a:ext uri="{FF2B5EF4-FFF2-40B4-BE49-F238E27FC236}">
                  <a16:creationId xmlns:a16="http://schemas.microsoft.com/office/drawing/2014/main" id="{54A6D658-5219-506D-00D3-C18A712FFE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92537" y="5959686"/>
              <a:ext cx="914400" cy="914400"/>
            </a:xfrm>
            <a:prstGeom prst="rect">
              <a:avLst/>
            </a:prstGeom>
          </p:spPr>
        </p:pic>
      </p:grpSp>
      <p:grpSp>
        <p:nvGrpSpPr>
          <p:cNvPr id="27" name="Group 26">
            <a:extLst>
              <a:ext uri="{FF2B5EF4-FFF2-40B4-BE49-F238E27FC236}">
                <a16:creationId xmlns:a16="http://schemas.microsoft.com/office/drawing/2014/main" id="{38D7D45F-A4F3-AB64-E472-29EF6CC6FC42}"/>
              </a:ext>
            </a:extLst>
          </p:cNvPr>
          <p:cNvGrpSpPr/>
          <p:nvPr/>
        </p:nvGrpSpPr>
        <p:grpSpPr>
          <a:xfrm>
            <a:off x="609600" y="4307585"/>
            <a:ext cx="3770811" cy="914400"/>
            <a:chOff x="2117771" y="4804765"/>
            <a:chExt cx="3770811" cy="914400"/>
          </a:xfrm>
        </p:grpSpPr>
        <p:pic>
          <p:nvPicPr>
            <p:cNvPr id="20" name="Graphic 19" descr="Mental Health with solid fill">
              <a:extLst>
                <a:ext uri="{FF2B5EF4-FFF2-40B4-BE49-F238E27FC236}">
                  <a16:creationId xmlns:a16="http://schemas.microsoft.com/office/drawing/2014/main" id="{18C8C356-5EAB-A37F-43CD-668219D2954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17771" y="4804765"/>
              <a:ext cx="914400" cy="914400"/>
            </a:xfrm>
            <a:prstGeom prst="rect">
              <a:avLst/>
            </a:prstGeom>
          </p:spPr>
        </p:pic>
        <p:sp>
          <p:nvSpPr>
            <p:cNvPr id="26" name="TextBox 25">
              <a:extLst>
                <a:ext uri="{FF2B5EF4-FFF2-40B4-BE49-F238E27FC236}">
                  <a16:creationId xmlns:a16="http://schemas.microsoft.com/office/drawing/2014/main" id="{7B62DAAE-EB68-F624-7522-CB8009E0529E}"/>
                </a:ext>
              </a:extLst>
            </p:cNvPr>
            <p:cNvSpPr txBox="1"/>
            <p:nvPr/>
          </p:nvSpPr>
          <p:spPr>
            <a:xfrm>
              <a:off x="3032171" y="5118976"/>
              <a:ext cx="2856411" cy="369332"/>
            </a:xfrm>
            <a:prstGeom prst="rect">
              <a:avLst/>
            </a:prstGeom>
            <a:noFill/>
          </p:spPr>
          <p:txBody>
            <a:bodyPr wrap="square" rtlCol="0">
              <a:spAutoFit/>
            </a:bodyPr>
            <a:lstStyle/>
            <a:p>
              <a:pPr marL="0" indent="0">
                <a:buNone/>
              </a:pPr>
              <a:r>
                <a:rPr lang="en-GB"/>
                <a:t>Have poorer mental health</a:t>
              </a:r>
              <a:r>
                <a:rPr lang="en-GB" baseline="30000"/>
                <a:t>6</a:t>
              </a:r>
            </a:p>
          </p:txBody>
        </p:sp>
      </p:grpSp>
      <p:grpSp>
        <p:nvGrpSpPr>
          <p:cNvPr id="30" name="Group 29">
            <a:extLst>
              <a:ext uri="{FF2B5EF4-FFF2-40B4-BE49-F238E27FC236}">
                <a16:creationId xmlns:a16="http://schemas.microsoft.com/office/drawing/2014/main" id="{7D698C3E-6E7D-EF15-9968-CDABB88262E8}"/>
              </a:ext>
            </a:extLst>
          </p:cNvPr>
          <p:cNvGrpSpPr/>
          <p:nvPr/>
        </p:nvGrpSpPr>
        <p:grpSpPr>
          <a:xfrm>
            <a:off x="609600" y="5352535"/>
            <a:ext cx="4461556" cy="914400"/>
            <a:chOff x="2117771" y="3809956"/>
            <a:chExt cx="4461556" cy="914400"/>
          </a:xfrm>
        </p:grpSpPr>
        <p:pic>
          <p:nvPicPr>
            <p:cNvPr id="22" name="Graphic 21" descr="Run with solid fill">
              <a:extLst>
                <a:ext uri="{FF2B5EF4-FFF2-40B4-BE49-F238E27FC236}">
                  <a16:creationId xmlns:a16="http://schemas.microsoft.com/office/drawing/2014/main" id="{4F402802-9916-AAFA-1C41-5DDFB2F4C03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17771" y="3809956"/>
              <a:ext cx="914400" cy="914400"/>
            </a:xfrm>
            <a:prstGeom prst="rect">
              <a:avLst/>
            </a:prstGeom>
          </p:spPr>
        </p:pic>
        <p:sp>
          <p:nvSpPr>
            <p:cNvPr id="29" name="TextBox 28">
              <a:extLst>
                <a:ext uri="{FF2B5EF4-FFF2-40B4-BE49-F238E27FC236}">
                  <a16:creationId xmlns:a16="http://schemas.microsoft.com/office/drawing/2014/main" id="{86D7A746-5697-143F-B9DD-868AE7FA9F2F}"/>
                </a:ext>
              </a:extLst>
            </p:cNvPr>
            <p:cNvSpPr txBox="1"/>
            <p:nvPr/>
          </p:nvSpPr>
          <p:spPr>
            <a:xfrm>
              <a:off x="3032171" y="3943990"/>
              <a:ext cx="3547156" cy="646331"/>
            </a:xfrm>
            <a:prstGeom prst="rect">
              <a:avLst/>
            </a:prstGeom>
            <a:noFill/>
          </p:spPr>
          <p:txBody>
            <a:bodyPr wrap="square" rtlCol="0">
              <a:spAutoFit/>
            </a:bodyPr>
            <a:lstStyle/>
            <a:p>
              <a:r>
                <a:rPr lang="en-GB"/>
                <a:t>Are less likely to be physically active (47% compared to 67%)</a:t>
              </a:r>
              <a:r>
                <a:rPr lang="en-GB" baseline="30000"/>
                <a:t>7</a:t>
              </a:r>
              <a:endParaRPr lang="en-GB"/>
            </a:p>
          </p:txBody>
        </p:sp>
      </p:grpSp>
      <p:grpSp>
        <p:nvGrpSpPr>
          <p:cNvPr id="32" name="Group 31">
            <a:extLst>
              <a:ext uri="{FF2B5EF4-FFF2-40B4-BE49-F238E27FC236}">
                <a16:creationId xmlns:a16="http://schemas.microsoft.com/office/drawing/2014/main" id="{947A4F7A-F69F-5F6A-784E-16BB47852D77}"/>
              </a:ext>
            </a:extLst>
          </p:cNvPr>
          <p:cNvGrpSpPr/>
          <p:nvPr/>
        </p:nvGrpSpPr>
        <p:grpSpPr>
          <a:xfrm>
            <a:off x="7139443" y="4303107"/>
            <a:ext cx="3718560" cy="914400"/>
            <a:chOff x="7226529" y="4561051"/>
            <a:chExt cx="3718560" cy="914400"/>
          </a:xfrm>
        </p:grpSpPr>
        <p:pic>
          <p:nvPicPr>
            <p:cNvPr id="24" name="Graphic 23" descr="Smoking with solid fill">
              <a:extLst>
                <a:ext uri="{FF2B5EF4-FFF2-40B4-BE49-F238E27FC236}">
                  <a16:creationId xmlns:a16="http://schemas.microsoft.com/office/drawing/2014/main" id="{D4960B06-9F39-EF20-9B16-EF080DD9831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226529" y="4561051"/>
              <a:ext cx="914400" cy="914400"/>
            </a:xfrm>
            <a:prstGeom prst="rect">
              <a:avLst/>
            </a:prstGeom>
          </p:spPr>
        </p:pic>
        <p:sp>
          <p:nvSpPr>
            <p:cNvPr id="31" name="TextBox 30">
              <a:extLst>
                <a:ext uri="{FF2B5EF4-FFF2-40B4-BE49-F238E27FC236}">
                  <a16:creationId xmlns:a16="http://schemas.microsoft.com/office/drawing/2014/main" id="{B78A147A-54B1-5299-EEA7-E01E4262F3F4}"/>
                </a:ext>
              </a:extLst>
            </p:cNvPr>
            <p:cNvSpPr txBox="1"/>
            <p:nvPr/>
          </p:nvSpPr>
          <p:spPr>
            <a:xfrm>
              <a:off x="8254140" y="4741240"/>
              <a:ext cx="2690949" cy="646331"/>
            </a:xfrm>
            <a:prstGeom prst="rect">
              <a:avLst/>
            </a:prstGeom>
            <a:noFill/>
          </p:spPr>
          <p:txBody>
            <a:bodyPr wrap="square" rtlCol="0">
              <a:spAutoFit/>
            </a:bodyPr>
            <a:lstStyle/>
            <a:p>
              <a:r>
                <a:rPr lang="en-GB">
                  <a:solidFill>
                    <a:prstClr val="black"/>
                  </a:solidFill>
                </a:rPr>
                <a:t>Are more likely to smoke (16% compared to 13%)</a:t>
              </a:r>
              <a:r>
                <a:rPr lang="en-GB" baseline="30000">
                  <a:solidFill>
                    <a:prstClr val="black"/>
                  </a:solidFill>
                </a:rPr>
                <a:t>9</a:t>
              </a:r>
              <a:r>
                <a:rPr lang="en-GB">
                  <a:solidFill>
                    <a:prstClr val="black"/>
                  </a:solidFill>
                </a:rPr>
                <a:t> </a:t>
              </a:r>
              <a:endParaRPr lang="en-GB"/>
            </a:p>
          </p:txBody>
        </p:sp>
      </p:grpSp>
      <p:sp>
        <p:nvSpPr>
          <p:cNvPr id="33" name="TextBox 32">
            <a:extLst>
              <a:ext uri="{FF2B5EF4-FFF2-40B4-BE49-F238E27FC236}">
                <a16:creationId xmlns:a16="http://schemas.microsoft.com/office/drawing/2014/main" id="{1993FCE2-E802-95D6-E30E-45FD86FC9533}"/>
              </a:ext>
            </a:extLst>
          </p:cNvPr>
          <p:cNvSpPr txBox="1"/>
          <p:nvPr/>
        </p:nvSpPr>
        <p:spPr>
          <a:xfrm>
            <a:off x="8167054" y="3341282"/>
            <a:ext cx="2833052" cy="646331"/>
          </a:xfrm>
          <a:prstGeom prst="rect">
            <a:avLst/>
          </a:prstGeom>
          <a:noFill/>
        </p:spPr>
        <p:txBody>
          <a:bodyPr wrap="square" rtlCol="0">
            <a:spAutoFit/>
          </a:bodyPr>
          <a:lstStyle/>
          <a:p>
            <a:r>
              <a:rPr lang="en-GB"/>
              <a:t>Are more likely to be obese (31% compared to 26%)</a:t>
            </a:r>
            <a:r>
              <a:rPr lang="en-GB" baseline="30000"/>
              <a:t>8</a:t>
            </a:r>
          </a:p>
        </p:txBody>
      </p:sp>
      <p:pic>
        <p:nvPicPr>
          <p:cNvPr id="13" name="Graphic 12" descr="Weight Gain with solid fill">
            <a:extLst>
              <a:ext uri="{FF2B5EF4-FFF2-40B4-BE49-F238E27FC236}">
                <a16:creationId xmlns:a16="http://schemas.microsoft.com/office/drawing/2014/main" id="{EF3D4810-F30B-C6B8-EAB4-BEF689575F1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139443" y="3207247"/>
            <a:ext cx="914400" cy="914400"/>
          </a:xfrm>
          <a:prstGeom prst="rect">
            <a:avLst/>
          </a:prstGeom>
        </p:spPr>
      </p:pic>
    </p:spTree>
    <p:extLst>
      <p:ext uri="{BB962C8B-B14F-4D97-AF65-F5344CB8AC3E}">
        <p14:creationId xmlns:p14="http://schemas.microsoft.com/office/powerpoint/2010/main" val="424553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0C77A-0A99-E0B8-4E25-2F6F799C4BD1}"/>
              </a:ext>
            </a:extLst>
          </p:cNvPr>
          <p:cNvSpPr>
            <a:spLocks noGrp="1"/>
          </p:cNvSpPr>
          <p:nvPr>
            <p:ph type="title" idx="4294967295"/>
          </p:nvPr>
        </p:nvSpPr>
        <p:spPr>
          <a:xfrm>
            <a:off x="0" y="441325"/>
            <a:ext cx="10972800" cy="614363"/>
          </a:xfrm>
        </p:spPr>
        <p:txBody>
          <a:bodyPr>
            <a:normAutofit/>
          </a:bodyPr>
          <a:lstStyle/>
          <a:p>
            <a:r>
              <a:rPr lang="en-GB"/>
              <a:t>Primary Care Networks with most Fit Notes</a:t>
            </a:r>
          </a:p>
        </p:txBody>
      </p:sp>
      <p:pic>
        <p:nvPicPr>
          <p:cNvPr id="6" name="Picture 5" descr="Map of 42 Primary Care Networks in Kent and Medway showing the crude rate of Doctors fit notes issued per 1,000 people. The data covers a 12 month period from April 2022 to March 2023. The darker coloured dots have higher rates and the lighter colour dots have lower rates, ranging from 75 per 100,000 to 175 per 100,000 people.">
            <a:extLst>
              <a:ext uri="{FF2B5EF4-FFF2-40B4-BE49-F238E27FC236}">
                <a16:creationId xmlns:a16="http://schemas.microsoft.com/office/drawing/2014/main" id="{8982B078-B1CA-1430-340A-10474224F00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6641"/>
          <a:stretch/>
        </p:blipFill>
        <p:spPr>
          <a:xfrm>
            <a:off x="1505844" y="157708"/>
            <a:ext cx="9789897" cy="6647092"/>
          </a:xfrm>
          <a:prstGeom prst="rect">
            <a:avLst/>
          </a:prstGeom>
        </p:spPr>
      </p:pic>
      <p:sp>
        <p:nvSpPr>
          <p:cNvPr id="5" name="Rectangle: Rounded Corners 4">
            <a:extLst>
              <a:ext uri="{FF2B5EF4-FFF2-40B4-BE49-F238E27FC236}">
                <a16:creationId xmlns:a16="http://schemas.microsoft.com/office/drawing/2014/main" id="{8E5B14A3-573E-6F72-CA50-215EFC9F8CBF}"/>
              </a:ext>
            </a:extLst>
          </p:cNvPr>
          <p:cNvSpPr/>
          <p:nvPr/>
        </p:nvSpPr>
        <p:spPr>
          <a:xfrm>
            <a:off x="609600" y="4476206"/>
            <a:ext cx="2934788" cy="2276340"/>
          </a:xfrm>
          <a:prstGeom prst="roundRect">
            <a:avLst>
              <a:gd name="adj" fmla="val 8360"/>
            </a:avLst>
          </a:prstGeom>
          <a:noFill/>
          <a:ln>
            <a:solidFill>
              <a:srgbClr val="33007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a:solidFill>
                  <a:srgbClr val="333333"/>
                </a:solidFill>
                <a:latin typeface="Arial" panose="020B0604020202020204" pitchFamily="34" charset="0"/>
                <a:cs typeface="Arial" panose="020B0604020202020204" pitchFamily="34" charset="0"/>
              </a:rPr>
              <a:t>Highest rate of Fit Notes in:</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Dover</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Folkestone</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Sheppey</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Ashford</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Ramsgate</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Margate</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Gravesend</a:t>
            </a:r>
          </a:p>
          <a:p>
            <a:pPr marL="342900" indent="-342900">
              <a:buFont typeface="Arial" panose="020B0604020202020204" pitchFamily="34" charset="0"/>
              <a:buChar char="•"/>
            </a:pPr>
            <a:r>
              <a:rPr lang="en-GB" sz="1600">
                <a:solidFill>
                  <a:srgbClr val="333333"/>
                </a:solidFill>
                <a:latin typeface="Arial" panose="020B0604020202020204" pitchFamily="34" charset="0"/>
                <a:cs typeface="Arial" panose="020B0604020202020204" pitchFamily="34" charset="0"/>
              </a:rPr>
              <a:t>Medway</a:t>
            </a:r>
          </a:p>
        </p:txBody>
      </p:sp>
    </p:spTree>
    <p:extLst>
      <p:ext uri="{BB962C8B-B14F-4D97-AF65-F5344CB8AC3E}">
        <p14:creationId xmlns:p14="http://schemas.microsoft.com/office/powerpoint/2010/main" val="46526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FA6E4F-3CAF-5672-109B-E7E99E8D1271}"/>
              </a:ext>
            </a:extLst>
          </p:cNvPr>
          <p:cNvSpPr txBox="1"/>
          <p:nvPr/>
        </p:nvSpPr>
        <p:spPr>
          <a:xfrm>
            <a:off x="3950601" y="3191178"/>
            <a:ext cx="4758813" cy="892552"/>
          </a:xfrm>
          <a:prstGeom prst="rect">
            <a:avLst/>
          </a:prstGeom>
          <a:noFill/>
          <a:ln w="25400">
            <a:solidFill>
              <a:schemeClr val="accent1"/>
            </a:solidFill>
          </a:ln>
        </p:spPr>
        <p:txBody>
          <a:bodyPr wrap="square" rtlCol="0">
            <a:spAutoFit/>
          </a:bodyPr>
          <a:lstStyle/>
          <a:p>
            <a:pPr algn="ctr"/>
            <a:r>
              <a:rPr lang="en-GB" sz="2600" dirty="0">
                <a:solidFill>
                  <a:srgbClr val="225887"/>
                </a:solidFill>
              </a:rPr>
              <a:t>Strategic Partnership for Health and the Economy</a:t>
            </a:r>
          </a:p>
        </p:txBody>
      </p:sp>
      <p:sp>
        <p:nvSpPr>
          <p:cNvPr id="3" name="TextBox 2">
            <a:extLst>
              <a:ext uri="{FF2B5EF4-FFF2-40B4-BE49-F238E27FC236}">
                <a16:creationId xmlns:a16="http://schemas.microsoft.com/office/drawing/2014/main" id="{32F7BC70-D215-734B-360C-75192D184DB8}"/>
              </a:ext>
            </a:extLst>
          </p:cNvPr>
          <p:cNvSpPr txBox="1"/>
          <p:nvPr/>
        </p:nvSpPr>
        <p:spPr>
          <a:xfrm>
            <a:off x="1091577" y="1344090"/>
            <a:ext cx="4758813" cy="492443"/>
          </a:xfrm>
          <a:prstGeom prst="rect">
            <a:avLst/>
          </a:prstGeom>
          <a:noFill/>
          <a:ln w="25400">
            <a:solidFill>
              <a:schemeClr val="accent1"/>
            </a:solidFill>
          </a:ln>
        </p:spPr>
        <p:txBody>
          <a:bodyPr wrap="square" rtlCol="0">
            <a:spAutoFit/>
          </a:bodyPr>
          <a:lstStyle/>
          <a:p>
            <a:pPr algn="ctr"/>
            <a:r>
              <a:rPr lang="en-GB" sz="2600" dirty="0">
                <a:solidFill>
                  <a:srgbClr val="225887"/>
                </a:solidFill>
              </a:rPr>
              <a:t>KMEP</a:t>
            </a:r>
          </a:p>
        </p:txBody>
      </p:sp>
      <p:sp>
        <p:nvSpPr>
          <p:cNvPr id="4" name="TextBox 3">
            <a:extLst>
              <a:ext uri="{FF2B5EF4-FFF2-40B4-BE49-F238E27FC236}">
                <a16:creationId xmlns:a16="http://schemas.microsoft.com/office/drawing/2014/main" id="{26D15E62-2A08-0987-19D8-E6B362905102}"/>
              </a:ext>
            </a:extLst>
          </p:cNvPr>
          <p:cNvSpPr txBox="1"/>
          <p:nvPr/>
        </p:nvSpPr>
        <p:spPr>
          <a:xfrm>
            <a:off x="6559689" y="1344090"/>
            <a:ext cx="4758813" cy="492443"/>
          </a:xfrm>
          <a:prstGeom prst="rect">
            <a:avLst/>
          </a:prstGeom>
          <a:noFill/>
          <a:ln w="25400">
            <a:solidFill>
              <a:schemeClr val="accent1"/>
            </a:solidFill>
          </a:ln>
        </p:spPr>
        <p:txBody>
          <a:bodyPr wrap="square" rtlCol="0">
            <a:spAutoFit/>
          </a:bodyPr>
          <a:lstStyle/>
          <a:p>
            <a:pPr algn="ctr"/>
            <a:r>
              <a:rPr lang="en-GB" sz="2600" dirty="0">
                <a:solidFill>
                  <a:srgbClr val="225887"/>
                </a:solidFill>
              </a:rPr>
              <a:t>Integrated Care Partnership (ICP)</a:t>
            </a:r>
          </a:p>
        </p:txBody>
      </p:sp>
      <p:cxnSp>
        <p:nvCxnSpPr>
          <p:cNvPr id="6" name="Straight Connector 5">
            <a:extLst>
              <a:ext uri="{FF2B5EF4-FFF2-40B4-BE49-F238E27FC236}">
                <a16:creationId xmlns:a16="http://schemas.microsoft.com/office/drawing/2014/main" id="{D4FA3DF1-2A8A-53FC-6407-FD40D7E098B3}"/>
              </a:ext>
            </a:extLst>
          </p:cNvPr>
          <p:cNvCxnSpPr/>
          <p:nvPr/>
        </p:nvCxnSpPr>
        <p:spPr>
          <a:xfrm>
            <a:off x="3742944" y="1926336"/>
            <a:ext cx="1536192" cy="104851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F3CBD9-0AAB-EBE7-6E9D-271A26414B87}"/>
              </a:ext>
            </a:extLst>
          </p:cNvPr>
          <p:cNvCxnSpPr>
            <a:cxnSpLocks/>
          </p:cNvCxnSpPr>
          <p:nvPr/>
        </p:nvCxnSpPr>
        <p:spPr>
          <a:xfrm flipH="1">
            <a:off x="7620000" y="1971570"/>
            <a:ext cx="1089414" cy="100327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5A69FB9-5F5E-21FD-5287-D77FE6399982}"/>
              </a:ext>
            </a:extLst>
          </p:cNvPr>
          <p:cNvSpPr txBox="1"/>
          <p:nvPr/>
        </p:nvSpPr>
        <p:spPr>
          <a:xfrm>
            <a:off x="3535679" y="4657344"/>
            <a:ext cx="6096001" cy="1477328"/>
          </a:xfrm>
          <a:prstGeom prst="rect">
            <a:avLst/>
          </a:prstGeom>
          <a:noFill/>
        </p:spPr>
        <p:txBody>
          <a:bodyPr wrap="square" rtlCol="0">
            <a:spAutoFit/>
          </a:bodyPr>
          <a:lstStyle/>
          <a:p>
            <a:pPr algn="ctr"/>
            <a:r>
              <a:rPr lang="en-GB" dirty="0">
                <a:solidFill>
                  <a:srgbClr val="225887"/>
                </a:solidFill>
              </a:rPr>
              <a:t>Produce a </a:t>
            </a:r>
            <a:r>
              <a:rPr lang="en-GB" b="1" dirty="0">
                <a:solidFill>
                  <a:srgbClr val="225887"/>
                </a:solidFill>
              </a:rPr>
              <a:t>Health and Work Strategy </a:t>
            </a:r>
            <a:r>
              <a:rPr lang="en-GB" dirty="0">
                <a:solidFill>
                  <a:srgbClr val="225887"/>
                </a:solidFill>
              </a:rPr>
              <a:t>focussed on economically inactive people with physical/mental health conditions:</a:t>
            </a:r>
          </a:p>
          <a:p>
            <a:pPr marL="342900" indent="-342900" algn="ctr">
              <a:buAutoNum type="arabicParenR"/>
            </a:pPr>
            <a:r>
              <a:rPr lang="en-GB" dirty="0">
                <a:solidFill>
                  <a:srgbClr val="225887"/>
                </a:solidFill>
              </a:rPr>
              <a:t>Start work</a:t>
            </a:r>
          </a:p>
          <a:p>
            <a:pPr marL="342900" indent="-342900" algn="ctr">
              <a:buAutoNum type="arabicParenR"/>
            </a:pPr>
            <a:r>
              <a:rPr lang="en-GB" dirty="0">
                <a:solidFill>
                  <a:srgbClr val="225887"/>
                </a:solidFill>
              </a:rPr>
              <a:t>Stay in work </a:t>
            </a:r>
          </a:p>
          <a:p>
            <a:pPr marL="342900" indent="-342900" algn="ctr">
              <a:buAutoNum type="arabicParenR"/>
            </a:pPr>
            <a:r>
              <a:rPr lang="en-GB" dirty="0">
                <a:solidFill>
                  <a:srgbClr val="225887"/>
                </a:solidFill>
              </a:rPr>
              <a:t>Succeed in work</a:t>
            </a:r>
          </a:p>
        </p:txBody>
      </p:sp>
    </p:spTree>
    <p:extLst>
      <p:ext uri="{BB962C8B-B14F-4D97-AF65-F5344CB8AC3E}">
        <p14:creationId xmlns:p14="http://schemas.microsoft.com/office/powerpoint/2010/main" val="420404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22F732-1353-2697-428A-32522F2A4893}"/>
              </a:ext>
            </a:extLst>
          </p:cNvPr>
          <p:cNvPicPr>
            <a:picLocks noChangeAspect="1"/>
          </p:cNvPicPr>
          <p:nvPr/>
        </p:nvPicPr>
        <p:blipFill>
          <a:blip r:embed="rId2"/>
          <a:stretch>
            <a:fillRect/>
          </a:stretch>
        </p:blipFill>
        <p:spPr>
          <a:xfrm>
            <a:off x="631286" y="2374077"/>
            <a:ext cx="5310905" cy="1712918"/>
          </a:xfrm>
          <a:prstGeom prst="rect">
            <a:avLst/>
          </a:prstGeom>
        </p:spPr>
      </p:pic>
      <p:pic>
        <p:nvPicPr>
          <p:cNvPr id="9" name="Picture 8">
            <a:extLst>
              <a:ext uri="{FF2B5EF4-FFF2-40B4-BE49-F238E27FC236}">
                <a16:creationId xmlns:a16="http://schemas.microsoft.com/office/drawing/2014/main" id="{9B895182-D043-7BF3-8EA0-441188B262AC}"/>
              </a:ext>
            </a:extLst>
          </p:cNvPr>
          <p:cNvPicPr>
            <a:picLocks noChangeAspect="1"/>
          </p:cNvPicPr>
          <p:nvPr/>
        </p:nvPicPr>
        <p:blipFill>
          <a:blip r:embed="rId3"/>
          <a:stretch>
            <a:fillRect/>
          </a:stretch>
        </p:blipFill>
        <p:spPr>
          <a:xfrm>
            <a:off x="6828358" y="204337"/>
            <a:ext cx="4363059" cy="6449325"/>
          </a:xfrm>
          <a:prstGeom prst="rect">
            <a:avLst/>
          </a:prstGeom>
        </p:spPr>
      </p:pic>
      <p:sp>
        <p:nvSpPr>
          <p:cNvPr id="12" name="TextBox 11">
            <a:extLst>
              <a:ext uri="{FF2B5EF4-FFF2-40B4-BE49-F238E27FC236}">
                <a16:creationId xmlns:a16="http://schemas.microsoft.com/office/drawing/2014/main" id="{115A7999-7FB7-A524-89DB-BCE6C0AB4ABB}"/>
              </a:ext>
            </a:extLst>
          </p:cNvPr>
          <p:cNvSpPr txBox="1"/>
          <p:nvPr/>
        </p:nvSpPr>
        <p:spPr>
          <a:xfrm>
            <a:off x="586984" y="185683"/>
            <a:ext cx="6096000" cy="2585323"/>
          </a:xfrm>
          <a:prstGeom prst="rect">
            <a:avLst/>
          </a:prstGeom>
          <a:noFill/>
        </p:spPr>
        <p:txBody>
          <a:bodyPr wrap="square">
            <a:spAutoFit/>
          </a:bodyPr>
          <a:lstStyle/>
          <a:p>
            <a:pPr>
              <a:lnSpc>
                <a:spcPct val="115000"/>
              </a:lnSpc>
              <a:spcAft>
                <a:spcPts val="10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Draft Membership of new Strategic Partnership</a:t>
            </a:r>
          </a:p>
          <a:p>
            <a:pPr marL="342900" indent="-342900">
              <a:lnSpc>
                <a:spcPct val="115000"/>
              </a:lnSpc>
              <a:spcAft>
                <a:spcPts val="1000"/>
              </a:spcAft>
              <a:buAutoNum type="arabicParenR"/>
            </a:pPr>
            <a:r>
              <a:rPr lang="en-GB" b="1" dirty="0">
                <a:latin typeface="Arial" panose="020B0604020202020204" pitchFamily="34" charset="0"/>
                <a:ea typeface="Calibri" panose="020F0502020204030204" pitchFamily="34" charset="0"/>
                <a:cs typeface="Times New Roman" panose="02020603050405020304" pitchFamily="18" charset="0"/>
              </a:rPr>
              <a:t>Referral Points</a:t>
            </a:r>
          </a:p>
          <a:p>
            <a:pPr marL="342900" indent="-342900">
              <a:lnSpc>
                <a:spcPct val="115000"/>
              </a:lnSpc>
              <a:spcAft>
                <a:spcPts val="1000"/>
              </a:spcAft>
              <a:buAutoNum type="arabicParenR"/>
            </a:pPr>
            <a:r>
              <a:rPr lang="en-GB" sz="1800" b="1" dirty="0">
                <a:effectLst/>
                <a:latin typeface="Arial" panose="020B0604020202020204" pitchFamily="34" charset="0"/>
                <a:ea typeface="Calibri" panose="020F0502020204030204" pitchFamily="34" charset="0"/>
                <a:cs typeface="Times New Roman" panose="02020603050405020304" pitchFamily="18" charset="0"/>
              </a:rPr>
              <a:t>Providers of support</a:t>
            </a:r>
          </a:p>
          <a:p>
            <a:pPr marL="342900" indent="-342900">
              <a:lnSpc>
                <a:spcPct val="115000"/>
              </a:lnSpc>
              <a:spcAft>
                <a:spcPts val="1000"/>
              </a:spcAft>
              <a:buAutoNum type="arabicParenR"/>
            </a:pPr>
            <a:r>
              <a:rPr lang="en-GB" b="1" dirty="0">
                <a:latin typeface="Arial" panose="020B0604020202020204" pitchFamily="34" charset="0"/>
                <a:ea typeface="Calibri" panose="020F0502020204030204" pitchFamily="34" charset="0"/>
                <a:cs typeface="Times New Roman" panose="02020603050405020304" pitchFamily="18" charset="0"/>
              </a:rPr>
              <a:t>Employers</a:t>
            </a:r>
          </a:p>
          <a:p>
            <a:pPr marL="342900" indent="-342900">
              <a:lnSpc>
                <a:spcPct val="115000"/>
              </a:lnSpc>
              <a:spcAft>
                <a:spcPts val="1000"/>
              </a:spcAft>
              <a:buAutoNum type="arabicParenR"/>
            </a:pPr>
            <a:r>
              <a:rPr lang="en-GB" sz="1800" b="1" dirty="0">
                <a:effectLst/>
                <a:latin typeface="Arial" panose="020B0604020202020204" pitchFamily="34" charset="0"/>
                <a:ea typeface="Calibri" panose="020F0502020204030204" pitchFamily="34" charset="0"/>
                <a:cs typeface="Times New Roman" panose="02020603050405020304" pitchFamily="18" charset="0"/>
              </a:rPr>
              <a:t>Officer support</a:t>
            </a:r>
          </a:p>
          <a:p>
            <a:pPr marL="342900" indent="-342900">
              <a:lnSpc>
                <a:spcPct val="115000"/>
              </a:lnSpc>
              <a:spcAft>
                <a:spcPts val="1000"/>
              </a:spcAft>
              <a:buAutoNum type="arabicParenR"/>
            </a:pP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4" name="Picture 13">
            <a:extLst>
              <a:ext uri="{FF2B5EF4-FFF2-40B4-BE49-F238E27FC236}">
                <a16:creationId xmlns:a16="http://schemas.microsoft.com/office/drawing/2014/main" id="{AE07409B-46CF-A1B0-CF07-A60F62CBAEA3}"/>
              </a:ext>
            </a:extLst>
          </p:cNvPr>
          <p:cNvPicPr>
            <a:picLocks noChangeAspect="1"/>
          </p:cNvPicPr>
          <p:nvPr/>
        </p:nvPicPr>
        <p:blipFill>
          <a:blip r:embed="rId4"/>
          <a:stretch>
            <a:fillRect/>
          </a:stretch>
        </p:blipFill>
        <p:spPr>
          <a:xfrm>
            <a:off x="631286" y="4228733"/>
            <a:ext cx="5906324" cy="2629267"/>
          </a:xfrm>
          <a:prstGeom prst="rect">
            <a:avLst/>
          </a:prstGeom>
        </p:spPr>
      </p:pic>
    </p:spTree>
    <p:extLst>
      <p:ext uri="{BB962C8B-B14F-4D97-AF65-F5344CB8AC3E}">
        <p14:creationId xmlns:p14="http://schemas.microsoft.com/office/powerpoint/2010/main" val="1273018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35CFD9B-528B-DE7B-E4FE-268DB2E42DBD}"/>
              </a:ext>
            </a:extLst>
          </p:cNvPr>
          <p:cNvPicPr>
            <a:picLocks noChangeAspect="1"/>
          </p:cNvPicPr>
          <p:nvPr/>
        </p:nvPicPr>
        <p:blipFill>
          <a:blip r:embed="rId2"/>
          <a:stretch>
            <a:fillRect/>
          </a:stretch>
        </p:blipFill>
        <p:spPr>
          <a:xfrm>
            <a:off x="2511552" y="700820"/>
            <a:ext cx="6858797" cy="5456359"/>
          </a:xfrm>
          <a:prstGeom prst="rect">
            <a:avLst/>
          </a:prstGeom>
        </p:spPr>
      </p:pic>
      <p:sp>
        <p:nvSpPr>
          <p:cNvPr id="4" name="TextBox 3">
            <a:extLst>
              <a:ext uri="{FF2B5EF4-FFF2-40B4-BE49-F238E27FC236}">
                <a16:creationId xmlns:a16="http://schemas.microsoft.com/office/drawing/2014/main" id="{A6F51324-2D9A-CBCE-8DC5-3588E954481A}"/>
              </a:ext>
            </a:extLst>
          </p:cNvPr>
          <p:cNvSpPr txBox="1"/>
          <p:nvPr/>
        </p:nvSpPr>
        <p:spPr>
          <a:xfrm>
            <a:off x="586984" y="185683"/>
            <a:ext cx="6096000" cy="383823"/>
          </a:xfrm>
          <a:prstGeom prst="rect">
            <a:avLst/>
          </a:prstGeom>
          <a:noFill/>
        </p:spPr>
        <p:txBody>
          <a:bodyPr wrap="square">
            <a:spAutoFit/>
          </a:bodyPr>
          <a:lstStyle/>
          <a:p>
            <a:pPr>
              <a:lnSpc>
                <a:spcPct val="115000"/>
              </a:lnSpc>
              <a:spcAft>
                <a:spcPts val="1000"/>
              </a:spcAft>
            </a:pPr>
            <a:r>
              <a:rPr lang="en-GB" b="1" dirty="0">
                <a:latin typeface="Arial" panose="020B0604020202020204" pitchFamily="34" charset="0"/>
                <a:ea typeface="Calibri" panose="020F0502020204030204" pitchFamily="34" charset="0"/>
                <a:cs typeface="Times New Roman" panose="02020603050405020304" pitchFamily="18" charset="0"/>
              </a:rPr>
              <a:t>Employers</a:t>
            </a:r>
            <a:r>
              <a:rPr lang="en-GB" sz="1600" b="1" dirty="0">
                <a:latin typeface="Arial" panose="020B0604020202020204" pitchFamily="34" charset="0"/>
                <a:ea typeface="Calibri" panose="020F0502020204030204" pitchFamily="34" charset="0"/>
                <a:cs typeface="Times New Roman" panose="02020603050405020304" pitchFamily="18" charset="0"/>
              </a:rPr>
              <a:t> – Please provide thoughts and volunteer</a:t>
            </a:r>
            <a:endParaRPr lang="en-GB"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3640996"/>
      </p:ext>
    </p:extLst>
  </p:cSld>
  <p:clrMapOvr>
    <a:masterClrMapping/>
  </p:clrMapOvr>
</p:sld>
</file>

<file path=ppt/theme/theme1.xml><?xml version="1.0" encoding="utf-8"?>
<a:theme xmlns:a="http://schemas.openxmlformats.org/drawingml/2006/main" name="KMCCG_presentatio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20EA6C6536154882C21DBC2A74C903" ma:contentTypeVersion="16" ma:contentTypeDescription="Create a new document." ma:contentTypeScope="" ma:versionID="0c066c937daebeac6172689fd4207044">
  <xsd:schema xmlns:xsd="http://www.w3.org/2001/XMLSchema" xmlns:xs="http://www.w3.org/2001/XMLSchema" xmlns:p="http://schemas.microsoft.com/office/2006/metadata/properties" xmlns:ns2="25197954-f704-4d14-9e0c-b17dfdc45d88" xmlns:ns3="a85b0658-2448-4521-8c88-2cdd8a2d1e4f" targetNamespace="http://schemas.microsoft.com/office/2006/metadata/properties" ma:root="true" ma:fieldsID="6285d8ece7042a740e0bcc6363b60bec" ns2:_="" ns3:_="">
    <xsd:import namespace="25197954-f704-4d14-9e0c-b17dfdc45d88"/>
    <xsd:import namespace="a85b0658-2448-4521-8c88-2cdd8a2d1e4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197954-f704-4d14-9e0c-b17dfdc45d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f80089c-2ddf-4c5d-a009-f768e38e2bb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85b0658-2448-4521-8c88-2cdd8a2d1e4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7b36e84-cf30-407e-96d8-b355453232c8}" ma:internalName="TaxCatchAll" ma:showField="CatchAllData" ma:web="a85b0658-2448-4521-8c88-2cdd8a2d1e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5197954-f704-4d14-9e0c-b17dfdc45d88">
      <Terms xmlns="http://schemas.microsoft.com/office/infopath/2007/PartnerControls"/>
    </lcf76f155ced4ddcb4097134ff3c332f>
    <TaxCatchAll xmlns="a85b0658-2448-4521-8c88-2cdd8a2d1e4f" xsi:nil="true"/>
  </documentManagement>
</p:properties>
</file>

<file path=customXml/itemProps1.xml><?xml version="1.0" encoding="utf-8"?>
<ds:datastoreItem xmlns:ds="http://schemas.openxmlformats.org/officeDocument/2006/customXml" ds:itemID="{26701E13-1D27-4D8E-83A1-FA27204D17F1}">
  <ds:schemaRefs>
    <ds:schemaRef ds:uri="25197954-f704-4d14-9e0c-b17dfdc45d88"/>
    <ds:schemaRef ds:uri="a85b0658-2448-4521-8c88-2cdd8a2d1e4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9C033D4-786B-4CB7-9C4C-1AEE501E677E}">
  <ds:schemaRefs>
    <ds:schemaRef ds:uri="http://schemas.microsoft.com/sharepoint/v3/contenttype/forms"/>
  </ds:schemaRefs>
</ds:datastoreItem>
</file>

<file path=customXml/itemProps3.xml><?xml version="1.0" encoding="utf-8"?>
<ds:datastoreItem xmlns:ds="http://schemas.openxmlformats.org/officeDocument/2006/customXml" ds:itemID="{BF4CB062-6D89-4EE0-8512-94BAE72166CA}">
  <ds:schemaRefs>
    <ds:schemaRef ds:uri="25197954-f704-4d14-9e0c-b17dfdc45d88"/>
    <ds:schemaRef ds:uri="a85b0658-2448-4521-8c88-2cdd8a2d1e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253a20d-c735-4bfe-a8b7-3e6ab37f5f90}" enabled="0" method="" siteId="{3253a20d-c735-4bfe-a8b7-3e6ab37f5f90}" removed="1"/>
  <clbl:label id="{64ef0445-a889-4c68-a950-80da759cafea}" enabled="1" method="Privileged" siteId="{68503e93-3ce7-4a22-bfc5-ffee421a1f57}" removed="0"/>
</clbl:labelList>
</file>

<file path=docProps/app.xml><?xml version="1.0" encoding="utf-8"?>
<Properties xmlns="http://schemas.openxmlformats.org/officeDocument/2006/extended-properties" xmlns:vt="http://schemas.openxmlformats.org/officeDocument/2006/docPropsVTypes">
  <Template>KMCCG_powerpoint_template</Template>
  <TotalTime>0</TotalTime>
  <Words>257</Words>
  <Application>Microsoft Office PowerPoint</Application>
  <PresentationFormat>Widescreen</PresentationFormat>
  <Paragraphs>43</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KMCCG_presentation_template</vt:lpstr>
      <vt:lpstr>PowerPoint Presentation</vt:lpstr>
      <vt:lpstr>Mental health conditions</vt:lpstr>
      <vt:lpstr>Impact of not working</vt:lpstr>
      <vt:lpstr>Primary Care Networks with most Fit Notes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KMCCG PowerPoint template Title = Arial, font 30, pantone NHS blue  Author and date = Arial, font 20, black</dc:title>
  <dc:creator>CROUCH, Chloe (NHS KENT AND MEDWAY CCG)</dc:creator>
  <cp:lastModifiedBy>Sarah Nurden - GT GC</cp:lastModifiedBy>
  <cp:revision>6</cp:revision>
  <cp:lastPrinted>2024-04-03T11:14:48Z</cp:lastPrinted>
  <dcterms:created xsi:type="dcterms:W3CDTF">2022-05-31T12:05:31Z</dcterms:created>
  <dcterms:modified xsi:type="dcterms:W3CDTF">2024-07-11T15:54:32Z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0x0101004B20EA6C6536154882C21DBC2A74C903</vt:lpwstr>
  </property>
  <property fmtid="{D5CDD505-2E9C-101B-9397-08002B2CF9AE}" pid="3" name="MediaServiceImageTags">
    <vt:lpwstr/>
  </property>
</Properties>
</file>