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sldIdLst>
    <p:sldId id="370" r:id="rId4"/>
    <p:sldId id="369" r:id="rId5"/>
    <p:sldId id="364" r:id="rId6"/>
    <p:sldId id="368" r:id="rId7"/>
    <p:sldId id="365" r:id="rId8"/>
    <p:sldId id="366" r:id="rId9"/>
    <p:sldId id="371" r:id="rId10"/>
    <p:sldId id="3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BF"/>
    <a:srgbClr val="FCF186"/>
    <a:srgbClr val="F7F2D2"/>
    <a:srgbClr val="FAD4D4"/>
    <a:srgbClr val="F2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AD97E-2C24-4B79-927D-6882D1D2E66D}" v="33" dt="2024-10-25T08:21:57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Value of exports (£m)</a:t>
            </a:r>
          </a:p>
        </c:rich>
      </c:tx>
      <c:layout>
        <c:manualLayout>
          <c:xMode val="edge"/>
          <c:yMode val="edge"/>
          <c:x val="0.38909931606702958"/>
          <c:y val="6.1533599823824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84517722794782"/>
          <c:y val="0.180363450667783"/>
          <c:w val="0.84404996682500377"/>
          <c:h val="0.605267607496732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Importexport!$A$7</c:f>
              <c:strCache>
                <c:ptCount val="1"/>
                <c:pt idx="0">
                  <c:v>Value of exports from EU £m</c:v>
                </c:pt>
              </c:strCache>
            </c:strRef>
          </c:tx>
          <c:spPr>
            <a:solidFill>
              <a:srgbClr val="E979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Importexport!$D$2:$G$2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  <c:extLst/>
            </c:numRef>
          </c:cat>
          <c:val>
            <c:numRef>
              <c:f>Importexport!$D$7:$G$7</c:f>
              <c:numCache>
                <c:formatCode>#,##0</c:formatCode>
                <c:ptCount val="4"/>
                <c:pt idx="0">
                  <c:v>1876</c:v>
                </c:pt>
                <c:pt idx="1">
                  <c:v>1675</c:v>
                </c:pt>
                <c:pt idx="2">
                  <c:v>1875</c:v>
                </c:pt>
                <c:pt idx="3">
                  <c:v>2127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E54-426A-9C8A-1500C4CE289C}"/>
            </c:ext>
          </c:extLst>
        </c:ser>
        <c:ser>
          <c:idx val="1"/>
          <c:order val="1"/>
          <c:tx>
            <c:strRef>
              <c:f>Importexport!$A$8</c:f>
              <c:strCache>
                <c:ptCount val="1"/>
                <c:pt idx="0">
                  <c:v>Value of exports Non-EU £m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Importexport!$D$2:$G$2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  <c:extLst/>
            </c:numRef>
          </c:cat>
          <c:val>
            <c:numRef>
              <c:f>Importexport!$D$8:$G$8</c:f>
              <c:numCache>
                <c:formatCode>#,##0</c:formatCode>
                <c:ptCount val="4"/>
                <c:pt idx="0">
                  <c:v>1952</c:v>
                </c:pt>
                <c:pt idx="1">
                  <c:v>1536</c:v>
                </c:pt>
                <c:pt idx="2">
                  <c:v>1651</c:v>
                </c:pt>
                <c:pt idx="3">
                  <c:v>1698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E54-426A-9C8A-1500C4CE2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4317984"/>
        <c:axId val="724319424"/>
      </c:barChart>
      <c:catAx>
        <c:axId val="7243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319424"/>
        <c:crosses val="autoZero"/>
        <c:auto val="1"/>
        <c:lblAlgn val="ctr"/>
        <c:lblOffset val="100"/>
        <c:noMultiLvlLbl val="0"/>
      </c:catAx>
      <c:valAx>
        <c:axId val="724319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£ 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3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904327442953928E-2"/>
          <c:y val="0.88877044614544432"/>
          <c:w val="0.83002256818093112"/>
          <c:h val="8.5253208010532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Broadband!$A$3</c:f>
          <c:strCache>
            <c:ptCount val="1"/>
            <c:pt idx="0">
              <c:v>Broadband availability in Kent &amp; Medway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Broadband!$B$3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Broadband!$A$4:$A$6</c:f>
              <c:strCache>
                <c:ptCount val="3"/>
                <c:pt idx="0">
                  <c:v>% Superfast broadband availability</c:v>
                </c:pt>
                <c:pt idx="1">
                  <c:v>% Ultrafast broadband availability</c:v>
                </c:pt>
                <c:pt idx="2">
                  <c:v>% Full Fibre broadband availability</c:v>
                </c:pt>
              </c:strCache>
              <c:extLst/>
            </c:strRef>
          </c:cat>
          <c:val>
            <c:numRef>
              <c:f>Broadband!$B$4:$B$6</c:f>
              <c:numCache>
                <c:formatCode>General</c:formatCode>
                <c:ptCount val="3"/>
                <c:pt idx="0">
                  <c:v>93.863600382637813</c:v>
                </c:pt>
                <c:pt idx="1">
                  <c:v>43.88886021762525</c:v>
                </c:pt>
                <c:pt idx="2">
                  <c:v>7.7646314719598237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E66-4B94-9B0C-9E8AC41188C5}"/>
            </c:ext>
          </c:extLst>
        </c:ser>
        <c:ser>
          <c:idx val="2"/>
          <c:order val="1"/>
          <c:tx>
            <c:strRef>
              <c:f>Broadband!$C$3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Broadband!$A$4:$A$6</c:f>
              <c:strCache>
                <c:ptCount val="3"/>
                <c:pt idx="0">
                  <c:v>% Superfast broadband availability</c:v>
                </c:pt>
                <c:pt idx="1">
                  <c:v>% Ultrafast broadband availability</c:v>
                </c:pt>
                <c:pt idx="2">
                  <c:v>% Full Fibre broadband availability</c:v>
                </c:pt>
              </c:strCache>
              <c:extLst/>
            </c:strRef>
          </c:cat>
          <c:val>
            <c:numRef>
              <c:f>Broadband!$C$4:$C$6</c:f>
              <c:numCache>
                <c:formatCode>General</c:formatCode>
                <c:ptCount val="3"/>
                <c:pt idx="0">
                  <c:v>93.922570237279729</c:v>
                </c:pt>
                <c:pt idx="1">
                  <c:v>48.782255275526133</c:v>
                </c:pt>
                <c:pt idx="2">
                  <c:v>13.425066479240403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E66-4B94-9B0C-9E8AC41188C5}"/>
            </c:ext>
          </c:extLst>
        </c:ser>
        <c:ser>
          <c:idx val="3"/>
          <c:order val="2"/>
          <c:tx>
            <c:strRef>
              <c:f>Broadband!$D$3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Broadband!$A$4:$A$6</c:f>
              <c:strCache>
                <c:ptCount val="3"/>
                <c:pt idx="0">
                  <c:v>% Superfast broadband availability</c:v>
                </c:pt>
                <c:pt idx="1">
                  <c:v>% Ultrafast broadband availability</c:v>
                </c:pt>
                <c:pt idx="2">
                  <c:v>% Full Fibre broadband availability</c:v>
                </c:pt>
              </c:strCache>
              <c:extLst/>
            </c:strRef>
          </c:cat>
          <c:val>
            <c:numRef>
              <c:f>Broadband!$D$4:$D$6</c:f>
              <c:numCache>
                <c:formatCode>General</c:formatCode>
                <c:ptCount val="3"/>
                <c:pt idx="0">
                  <c:v>95.179254077350379</c:v>
                </c:pt>
                <c:pt idx="1">
                  <c:v>68.631349658679781</c:v>
                </c:pt>
                <c:pt idx="2">
                  <c:v>44.58183716732799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E66-4B94-9B0C-9E8AC41188C5}"/>
            </c:ext>
          </c:extLst>
        </c:ser>
        <c:ser>
          <c:idx val="0"/>
          <c:order val="3"/>
          <c:tx>
            <c:strRef>
              <c:f>Broadband!$E$3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Broadband!$A$4:$A$6</c:f>
              <c:strCache>
                <c:ptCount val="3"/>
                <c:pt idx="0">
                  <c:v>% Superfast broadband availability</c:v>
                </c:pt>
                <c:pt idx="1">
                  <c:v>% Ultrafast broadband availability</c:v>
                </c:pt>
                <c:pt idx="2">
                  <c:v>% Full Fibre broadband availability</c:v>
                </c:pt>
              </c:strCache>
              <c:extLst/>
            </c:strRef>
          </c:cat>
          <c:val>
            <c:numRef>
              <c:f>Broadband!$E$4:$E$6</c:f>
              <c:numCache>
                <c:formatCode>General</c:formatCode>
                <c:ptCount val="3"/>
                <c:pt idx="0">
                  <c:v>95.633872230103208</c:v>
                </c:pt>
                <c:pt idx="1">
                  <c:v>70.136015471589999</c:v>
                </c:pt>
                <c:pt idx="2">
                  <c:v>49.181476486304554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E66-4B94-9B0C-9E8AC4118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89911"/>
        <c:axId val="149090631"/>
      </c:barChart>
      <c:catAx>
        <c:axId val="149089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90631"/>
        <c:crosses val="autoZero"/>
        <c:auto val="1"/>
        <c:lblAlgn val="ctr"/>
        <c:lblOffset val="100"/>
        <c:noMultiLvlLbl val="0"/>
      </c:catAx>
      <c:valAx>
        <c:axId val="149090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89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/>
              <a:t>Kent &amp; Medway</a:t>
            </a:r>
          </a:p>
        </c:rich>
      </c:tx>
      <c:layout>
        <c:manualLayout>
          <c:xMode val="edge"/>
          <c:yMode val="edge"/>
          <c:x val="0.33318009259259257"/>
          <c:y val="5.8700209643605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81714785651793"/>
          <c:y val="0.21800925925925929"/>
          <c:w val="0.85862729658792647"/>
          <c:h val="0.67459135316418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'Dwelling Stock'!$A$5</c:f>
              <c:strCache>
                <c:ptCount val="1"/>
                <c:pt idx="0">
                  <c:v>Kent &amp; Medway</c:v>
                </c:pt>
              </c:strCache>
            </c:strRef>
          </c:tx>
          <c:spPr>
            <a:solidFill>
              <a:srgbClr val="E9796E"/>
            </a:solidFill>
            <a:ln>
              <a:noFill/>
            </a:ln>
            <a:effectLst/>
          </c:spPr>
          <c:invertIfNegative val="0"/>
          <c:cat>
            <c:numRef>
              <c:f>'Dwelling Stock'!$L$4:$P$4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  <c:extLst/>
            </c:numRef>
          </c:cat>
          <c:val>
            <c:numRef>
              <c:f>'Dwelling Stock'!$L$5:$P$5</c:f>
              <c:numCache>
                <c:formatCode>#,##0</c:formatCode>
                <c:ptCount val="5"/>
                <c:pt idx="0">
                  <c:v>794346.2</c:v>
                </c:pt>
                <c:pt idx="1">
                  <c:v>802261.10000000009</c:v>
                </c:pt>
                <c:pt idx="2">
                  <c:v>810611</c:v>
                </c:pt>
                <c:pt idx="3">
                  <c:v>819489</c:v>
                </c:pt>
                <c:pt idx="4">
                  <c:v>828134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5F2-4ED4-B252-D169AD909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015208"/>
        <c:axId val="1053017368"/>
      </c:barChart>
      <c:catAx>
        <c:axId val="105301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17368"/>
        <c:crosses val="autoZero"/>
        <c:auto val="1"/>
        <c:lblAlgn val="ctr"/>
        <c:lblOffset val="100"/>
        <c:noMultiLvlLbl val="0"/>
      </c:catAx>
      <c:valAx>
        <c:axId val="10530173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1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0.33776</cdr:x>
      <cdr:y>0.14341</cdr:y>
    </cdr:from>
    <cdr:to>
      <cdr:x>0.59193</cdr:x>
      <cdr:y>0.28577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2CDDC2E-0A8E-DC72-5B30-AFB80961313A}"/>
            </a:ext>
          </a:extLst>
        </cdr:cNvPr>
        <cdr:cNvSpPr txBox="1"/>
      </cdr:nvSpPr>
      <cdr:spPr>
        <a:xfrm xmlns:a="http://schemas.openxmlformats.org/drawingml/2006/main">
          <a:off x="1459111" y="434393"/>
          <a:ext cx="1098014" cy="43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80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r>
            <a:rPr lang="en-GB" sz="1400">
              <a:solidFill>
                <a:schemeClr val="tx1">
                  <a:lumMod val="65000"/>
                  <a:lumOff val="35000"/>
                </a:schemeClr>
              </a:solidFill>
            </a:rPr>
            <a:t>Dwelling stock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72283-83D2-42FC-A476-DF1BFCDA3C60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F563-F876-4AAD-BD4F-25462600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5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0F563-F876-4AAD-BD4F-2546260018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4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0F563-F876-4AAD-BD4F-2546260018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7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6F76-6A25-CAC7-123E-AEEB357BE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0F509-A018-5399-1D33-401A38945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7CD1-66AB-08E3-6A1A-4418C756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1A60-A26E-78E7-821A-AA3CD7A0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7743-ECF8-A056-BBA1-2F32E391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D495-6930-E4B4-436B-F5483298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83705-DF49-1595-8A2A-5A16DE3E2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90A0E-01D9-D39D-4525-86E7BA11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0711-0CE1-3C95-C48A-00ACF1CC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BC694-284D-162F-FDCF-A6767B99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0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486D9-C9C6-C88C-2BE6-DC6629BDF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4D692-337E-FCDB-4C06-EC9DB6298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12B27-1C02-E895-00CF-3D6518A6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0B1E9-AA12-0746-A568-F3B79AFB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525E-4B2F-2986-ED9B-A0C724E4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1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3213-B4D6-3B1E-CCC8-01071C55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1FAD4-63BE-A7EE-1FAD-F9681B6A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8AE8F-A645-497E-2256-79333F08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E0BB0-22C8-D0B7-2DEE-AB7A71E2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21C5-7553-2E4A-F4CF-77B66D67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6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8D4A-37D4-9A09-EE1D-556C78C6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5365A-0604-E409-028F-92AB113B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1C6DA-7623-A7AC-E6F2-0AF3C1C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61312-6F48-1B35-18B0-6C8DD210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D9E89-41A2-3CEA-98D1-17A85EAD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1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3E5D-0148-41D3-EB2A-0E9E0E91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5263-5FE8-1101-A59C-DA30F3B11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B64B0-A6DB-47EB-E8E4-3255C5452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4A1A9-BF98-AEE7-B979-52D80304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6C742-6B1A-0CAC-362E-ABAF2B20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A46C8-2270-F66F-86E3-26137FF1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3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A691-C65D-336B-68B4-AAF5C2CB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DB693-8D79-D898-2FF8-8C1227AB4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9BF4F-08DA-9660-C4C7-0F58E9AF2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7E24D-3210-D1A0-48FD-F67AEFEAC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1FCB8-C27C-D97B-9E01-B91E7E014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6156D-03A4-FF1A-B550-AF3BAC5A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C2DE2-350A-0309-F2C3-07C79DD4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E3BFE-31AF-0AF8-32B6-6696673A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6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E254-1819-B204-98E8-CB2193C3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7DA78-8A74-B411-5285-0F8C63CD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B1A2C-7D48-30CF-51C6-0C60A617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7BAEC-3553-5531-BF86-B68E43F5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40D25-A4DD-D6A2-A7BE-C542EEC9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8B7E7-DC55-3F1A-EDF4-91CEA750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4921-FFBF-A296-4DB6-C99E309E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7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CE7B-57DB-DF65-00AC-2AD349DE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4DA4-A24F-B0D1-030A-37CA80F6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0EA68-9D09-B685-C90D-BB5062B53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28E90-4C25-6303-E032-58B66DFF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31666-C834-1DF2-63F4-18D3139B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60F0C-C17A-0BF6-2FD1-14CC1F25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2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31E0-BBFF-0CCA-AF12-E10BBD2F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93696-EBC5-BD73-D7ED-25A1F1DB1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DD0E-1F99-1190-90F6-70B8C4000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E0CE7-0AAB-59D8-B594-C7D37912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CC93C-C2CD-F4FF-EDE4-0C80A1F7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83FDE-A96E-0B28-5D2E-597D480C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7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BEAF4-BA61-132F-CDDB-517266B4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8E861-D8B1-6D1D-3AC7-9BF42706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E9EF8-68E3-2C67-F318-518696202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413A-50FC-464E-91B5-A840799A1A73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6F9EE-61A2-40AA-FD14-4ADCAFBA4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A70F0-F42A-8F63-F81F-84E2FE8ED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721E-9C7B-427A-A873-DA15B5ADA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16DE9A-AD6B-D6F6-93AF-D0C98A69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81228"/>
              </p:ext>
            </p:extLst>
          </p:nvPr>
        </p:nvGraphicFramePr>
        <p:xfrm>
          <a:off x="89293" y="109184"/>
          <a:ext cx="11722616" cy="6360573"/>
        </p:xfrm>
        <a:graphic>
          <a:graphicData uri="http://schemas.openxmlformats.org/drawingml/2006/table">
            <a:tbl>
              <a:tblPr firstRow="1" firstCol="1" bandRow="1"/>
              <a:tblGrid>
                <a:gridCol w="4055156">
                  <a:extLst>
                    <a:ext uri="{9D8B030D-6E8A-4147-A177-3AD203B41FA5}">
                      <a16:colId xmlns:a16="http://schemas.microsoft.com/office/drawing/2014/main" val="102444641"/>
                    </a:ext>
                  </a:extLst>
                </a:gridCol>
                <a:gridCol w="7667460">
                  <a:extLst>
                    <a:ext uri="{9D8B030D-6E8A-4147-A177-3AD203B41FA5}">
                      <a16:colId xmlns:a16="http://schemas.microsoft.com/office/drawing/2014/main" val="4146719472"/>
                    </a:ext>
                  </a:extLst>
                </a:gridCol>
              </a:tblGrid>
              <a:tr h="45166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KMEP Workstream / Kent &amp; Medway Economic Framework Link</a:t>
                      </a:r>
                      <a:endParaRPr lang="en-GB" sz="3600" b="0" i="0" u="none" strike="noStrike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654" marR="25654" marT="35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Kent &amp; Medway Economic Indicators </a:t>
                      </a:r>
                      <a:endParaRPr lang="en-GB" sz="3600" b="0" i="0" u="none" strike="noStrike">
                        <a:effectLst/>
                        <a:latin typeface="Arial" panose="020B0604020202020204" pitchFamily="34" charset="0"/>
                        <a:ea typeface="Calibri"/>
                      </a:endParaRPr>
                    </a:p>
                  </a:txBody>
                  <a:tcPr marL="25654" marR="25654" marT="35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1294"/>
                  </a:ext>
                </a:extLst>
              </a:tr>
              <a:tr h="677493"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FFFFFF"/>
                          </a:solidFill>
                          <a:effectLst/>
                        </a:rPr>
                        <a:t>Ambition 1 – Enable innovative, productive and creative businesses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25654" marR="25654" marT="35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GVA ; Number of Enterprises; Enterprise Size; Number of Exporting Businesses; Business Births and Deaths </a:t>
                      </a:r>
                      <a:endParaRPr lang="en-US" noProof="0"/>
                    </a:p>
                  </a:txBody>
                  <a:tcPr marL="25654" marR="25654" marT="35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429536"/>
                  </a:ext>
                </a:extLst>
              </a:tr>
              <a:tr h="108988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FFFFFF"/>
                          </a:solidFill>
                          <a:effectLst/>
                        </a:rPr>
                        <a:t>Ambition 2 – Widening opportunities and unlocking talent</a:t>
                      </a:r>
                      <a:endParaRPr lang="en-US"/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25653" marR="25653" marT="3563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Qualifications of population aged 16-64; Number of Apprenticeship Starts in Kent and Medway; Number of Apprenticeship achievements in Kent and Medway; 16 –18 Destination Measures; Higher Education starters, graduate retention, graduates into local jobs (cost for data); Potential to use Burning Glass/ EMSI (data at cost)</a:t>
                      </a:r>
                      <a:endParaRPr lang="en-US" dirty="0"/>
                    </a:p>
                  </a:txBody>
                  <a:tcPr marL="25653" marR="25653" marT="3563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476028"/>
                  </a:ext>
                </a:extLst>
              </a:tr>
              <a:tr h="108988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FFFFFF"/>
                          </a:solidFill>
                          <a:effectLst/>
                        </a:rPr>
                        <a:t>Ambition 3 – Securing resilient infrastructure for planned, sustainable growth</a:t>
                      </a:r>
                      <a:endParaRPr lang="en-US" b="0" noProof="0"/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25654" marR="25654" marT="35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Broadband Availability; Business Affected by increased Energy Prices; Number of Importing Businesses; Publicly Available EV Charging Places; Homeworking/ Hybrid Working; Potential to add Carbon Emissions; Potential to add Port Passenger Data</a:t>
                      </a:r>
                    </a:p>
                  </a:txBody>
                  <a:tcPr marL="25654" marR="25654" marT="35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02134"/>
                  </a:ext>
                </a:extLst>
              </a:tr>
              <a:tr h="108988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Ambition 4 – Placing economic opportunity at the centre of community wellbeing and prosperity</a:t>
                      </a:r>
                      <a:endParaRPr lang="en-US" b="0"/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1" i="0" u="none" strike="noStrike" noProof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5653" marR="25653" marT="3563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Unemployment / Employment Rates; Economic (in)activity data; Employment Structure (sectors); Self Employed data; Earnings,</a:t>
                      </a:r>
                      <a:endParaRPr lang="en-US">
                        <a:latin typeface="Calibri"/>
                      </a:endParaRPr>
                    </a:p>
                  </a:txBody>
                  <a:tcPr marL="25653" marR="25653" marT="3563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107195"/>
                  </a:ext>
                </a:extLst>
              </a:tr>
              <a:tr h="108988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Ambition 5 – Creating diverse, distinctive and vibrant places</a:t>
                      </a:r>
                      <a:endParaRPr lang="en-US"/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652" marR="25652" marT="3563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CF18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Sector data regarding enterprise numbers; </a:t>
                      </a:r>
                      <a:endParaRPr lang="en-GB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Potential for Town Centre footfall data (at cost) </a:t>
                      </a:r>
                      <a:endParaRPr lang="en-GB">
                        <a:latin typeface="Calibri"/>
                      </a:endParaRPr>
                    </a:p>
                  </a:txBody>
                  <a:tcPr marL="25652" marR="25652" marT="3563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284959"/>
                  </a:ext>
                </a:extLst>
              </a:tr>
              <a:tr h="601014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of Last Update: 29 Nov 2024</a:t>
                      </a:r>
                    </a:p>
                  </a:txBody>
                  <a:tcPr marL="25652" marR="25652" marT="3563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November Updates: </a:t>
                      </a:r>
                      <a:r>
                        <a:rPr lang="en-GB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Vulnerability Index</a:t>
                      </a: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; </a:t>
                      </a:r>
                      <a:r>
                        <a:rPr lang="en-GB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Number of Enterprises in Kent and Medway, updated for 2024</a:t>
                      </a: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; </a:t>
                      </a:r>
                      <a:r>
                        <a:rPr lang="en-GB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Size of Enterprises for Kent and Medway, updated for 2024</a:t>
                      </a: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; </a:t>
                      </a:r>
                      <a:r>
                        <a:rPr lang="en-GB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Claimant Count Unemployment by age, updated to October 2024.</a:t>
                      </a:r>
                    </a:p>
                  </a:txBody>
                  <a:tcPr marL="25652" marR="25652" marT="3563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79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65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16DE9A-AD6B-D6F6-93AF-D0C98A69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46173"/>
              </p:ext>
            </p:extLst>
          </p:nvPr>
        </p:nvGraphicFramePr>
        <p:xfrm>
          <a:off x="0" y="-10732"/>
          <a:ext cx="12197614" cy="735083"/>
        </p:xfrm>
        <a:graphic>
          <a:graphicData uri="http://schemas.openxmlformats.org/drawingml/2006/table">
            <a:tbl>
              <a:tblPr firstRow="1" firstCol="1" bandRow="1"/>
              <a:tblGrid>
                <a:gridCol w="12197614">
                  <a:extLst>
                    <a:ext uri="{9D8B030D-6E8A-4147-A177-3AD203B41FA5}">
                      <a16:colId xmlns:a16="http://schemas.microsoft.com/office/drawing/2014/main" val="102444641"/>
                    </a:ext>
                  </a:extLst>
                </a:gridCol>
              </a:tblGrid>
              <a:tr h="558084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KMEF Ambition: Enable innovative, productive and creative businesses     Vulnerability Index </a:t>
                      </a:r>
                      <a:endParaRPr lang="en-GB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  </a:t>
                      </a:r>
                      <a:endParaRPr lang="en-GB" sz="3200" b="0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25654" marR="25654" marT="3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2953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CA1857F-AFC4-D7B9-DB15-B20F012CA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19328"/>
              </p:ext>
            </p:extLst>
          </p:nvPr>
        </p:nvGraphicFramePr>
        <p:xfrm>
          <a:off x="225380" y="858591"/>
          <a:ext cx="7237492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7492">
                  <a:extLst>
                    <a:ext uri="{9D8B030D-6E8A-4147-A177-3AD203B41FA5}">
                      <a16:colId xmlns:a16="http://schemas.microsoft.com/office/drawing/2014/main" val="1618345091"/>
                    </a:ext>
                  </a:extLst>
                </a:gridCol>
              </a:tblGrid>
              <a:tr h="25757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 Note: A red rating indicates a greater vulnerability compared to other Kent &amp; Medway local authorities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  Blank cell indicates data is missing or unavailable – </a:t>
                      </a:r>
                      <a:r>
                        <a:rPr lang="en-GB" sz="1100" b="1" u="none" strike="noStrike" dirty="0">
                          <a:effectLst/>
                        </a:rPr>
                        <a:t>last updated November 2024 </a:t>
                      </a:r>
                    </a:p>
                  </a:txBody>
                  <a:tcPr marL="0" marR="0" marT="0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753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408993-8423-CC52-658A-213843529A33}"/>
              </a:ext>
            </a:extLst>
          </p:cNvPr>
          <p:cNvSpPr txBox="1"/>
          <p:nvPr/>
        </p:nvSpPr>
        <p:spPr>
          <a:xfrm>
            <a:off x="121469" y="6596390"/>
            <a:ext cx="514081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1" dirty="0"/>
              <a:t>Source: Kent Analytics, Kent County Council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15B76-6ABB-9D0D-2767-039AFF79A1E4}"/>
              </a:ext>
            </a:extLst>
          </p:cNvPr>
          <p:cNvSpPr txBox="1"/>
          <p:nvPr/>
        </p:nvSpPr>
        <p:spPr>
          <a:xfrm>
            <a:off x="225378" y="1363013"/>
            <a:ext cx="1143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ea typeface="Calibri"/>
                <a:cs typeface="Calibri"/>
              </a:rPr>
              <a:t>Industry Sectors selected to generate score: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sz="1100">
                <a:ea typeface="Calibri"/>
                <a:cs typeface="Calibri"/>
              </a:rPr>
              <a:t> Agriculture, forestry &amp; fishing (A); </a:t>
            </a:r>
            <a:r>
              <a:rPr lang="en-US" sz="1100">
                <a:ea typeface="+mn-lt"/>
                <a:cs typeface="+mn-lt"/>
              </a:rPr>
              <a:t>Mining, quarrying &amp; utilities (B,D and E); Manufacturing ©; Construction (F); Motor trades (Part G); Wholesale (Part G); Retail (Part G); Transport &amp; storage (</a:t>
            </a:r>
            <a:r>
              <a:rPr lang="en-US" sz="1100" err="1">
                <a:ea typeface="+mn-lt"/>
                <a:cs typeface="+mn-lt"/>
              </a:rPr>
              <a:t>inc</a:t>
            </a:r>
            <a:r>
              <a:rPr lang="en-US" sz="1100">
                <a:ea typeface="+mn-lt"/>
                <a:cs typeface="+mn-lt"/>
              </a:rPr>
              <a:t> postal) (H); Accommodation &amp; food services (I); Information &amp; communication (J); Financial &amp; insurance (K); Property (L); Professional, scientific &amp; technical (M); Business administration &amp; support (N); Public administration &amp; defense (O); Education (P); Health (Q); Arts, entertainment, recreation &amp; other services (R,S,T and U)</a:t>
            </a:r>
            <a:endParaRPr lang="en-US" sz="1100">
              <a:ea typeface="Calibri"/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BD64F2-3BAA-CC98-0051-D32F33983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01372"/>
              </p:ext>
            </p:extLst>
          </p:nvPr>
        </p:nvGraphicFramePr>
        <p:xfrm>
          <a:off x="225378" y="2116232"/>
          <a:ext cx="10512379" cy="4434824"/>
        </p:xfrm>
        <a:graphic>
          <a:graphicData uri="http://schemas.openxmlformats.org/drawingml/2006/table">
            <a:tbl>
              <a:tblPr/>
              <a:tblGrid>
                <a:gridCol w="1651860">
                  <a:extLst>
                    <a:ext uri="{9D8B030D-6E8A-4147-A177-3AD203B41FA5}">
                      <a16:colId xmlns:a16="http://schemas.microsoft.com/office/drawing/2014/main" val="2235135939"/>
                    </a:ext>
                  </a:extLst>
                </a:gridCol>
                <a:gridCol w="869087">
                  <a:extLst>
                    <a:ext uri="{9D8B030D-6E8A-4147-A177-3AD203B41FA5}">
                      <a16:colId xmlns:a16="http://schemas.microsoft.com/office/drawing/2014/main" val="2457669721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2567195856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585075899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194341065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407216611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3568548796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1494979760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4254768737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2807761847"/>
                    </a:ext>
                  </a:extLst>
                </a:gridCol>
                <a:gridCol w="812537">
                  <a:extLst>
                    <a:ext uri="{9D8B030D-6E8A-4147-A177-3AD203B41FA5}">
                      <a16:colId xmlns:a16="http://schemas.microsoft.com/office/drawing/2014/main" val="900100396"/>
                    </a:ext>
                  </a:extLst>
                </a:gridCol>
                <a:gridCol w="797655">
                  <a:extLst>
                    <a:ext uri="{9D8B030D-6E8A-4147-A177-3AD203B41FA5}">
                      <a16:colId xmlns:a16="http://schemas.microsoft.com/office/drawing/2014/main" val="937263934"/>
                    </a:ext>
                  </a:extLst>
                </a:gridCol>
              </a:tblGrid>
              <a:tr h="169702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Note: A red rating indicates a greater vulnerability compared to other Kent &amp; Medway local authorities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228559"/>
                  </a:ext>
                </a:extLst>
              </a:tr>
              <a:tr h="16970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Blank cell indicates data is missing or unavailable</a:t>
                      </a:r>
                    </a:p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602062"/>
                  </a:ext>
                </a:extLst>
              </a:tr>
              <a:tr h="84851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Economically Active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Employment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Self employment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qualifications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births to deaths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Employee job change (all industries)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Employee jobs in vulnerable sectors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Vulnerable sector enterprises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Average Claimant Count unemployed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Universal Credit claimants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Score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05251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Ashford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06274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Canterbury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887664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Dartford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67764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03689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Folkestone and Hythe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26906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Gravesham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47857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Maidstone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54572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Sevenoaks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76353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16351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36636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Tonbridge and Malling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25906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Tunbridge Wells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15931"/>
                  </a:ext>
                </a:extLst>
              </a:tr>
              <a:tr h="239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Medway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3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69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16DE9A-AD6B-D6F6-93AF-D0C98A69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29614"/>
              </p:ext>
            </p:extLst>
          </p:nvPr>
        </p:nvGraphicFramePr>
        <p:xfrm>
          <a:off x="21464" y="-10732"/>
          <a:ext cx="12154685" cy="761975"/>
        </p:xfrm>
        <a:graphic>
          <a:graphicData uri="http://schemas.openxmlformats.org/drawingml/2006/table">
            <a:tbl>
              <a:tblPr firstRow="1" firstCol="1" bandRow="1"/>
              <a:tblGrid>
                <a:gridCol w="12154685">
                  <a:extLst>
                    <a:ext uri="{9D8B030D-6E8A-4147-A177-3AD203B41FA5}">
                      <a16:colId xmlns:a16="http://schemas.microsoft.com/office/drawing/2014/main" val="102444641"/>
                    </a:ext>
                  </a:extLst>
                </a:gridCol>
              </a:tblGrid>
              <a:tr h="76197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KMEF Ambition: Enable innovative, productive and creative businesses     Dashboard of Economic Indicators  </a:t>
                      </a:r>
                      <a:endParaRPr lang="en-GB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 </a:t>
                      </a:r>
                      <a:endParaRPr lang="en-GB" sz="3200" b="0" i="0" u="none" strike="noStrike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654" marR="25654" marT="35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29536"/>
                  </a:ext>
                </a:extLst>
              </a:tr>
            </a:tbl>
          </a:graphicData>
        </a:graphic>
      </p:graphicFrame>
      <p:graphicFrame>
        <p:nvGraphicFramePr>
          <p:cNvPr id="26" name="Chart 25" descr="Chart showing the value of exports in the selected area.">
            <a:extLst>
              <a:ext uri="{FF2B5EF4-FFF2-40B4-BE49-F238E27FC236}">
                <a16:creationId xmlns:a16="http://schemas.microsoft.com/office/drawing/2014/main" id="{00000000-0008-0000-04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262150"/>
              </p:ext>
            </p:extLst>
          </p:nvPr>
        </p:nvGraphicFramePr>
        <p:xfrm>
          <a:off x="9316737" y="817672"/>
          <a:ext cx="2860322" cy="194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7ED1BE-D28C-F1C5-6EF5-FE8BB2820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36312"/>
              </p:ext>
            </p:extLst>
          </p:nvPr>
        </p:nvGraphicFramePr>
        <p:xfrm>
          <a:off x="150253" y="869323"/>
          <a:ext cx="2845289" cy="1311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8311">
                  <a:extLst>
                    <a:ext uri="{9D8B030D-6E8A-4147-A177-3AD203B41FA5}">
                      <a16:colId xmlns:a16="http://schemas.microsoft.com/office/drawing/2014/main" val="4257200000"/>
                    </a:ext>
                  </a:extLst>
                </a:gridCol>
                <a:gridCol w="849652">
                  <a:extLst>
                    <a:ext uri="{9D8B030D-6E8A-4147-A177-3AD203B41FA5}">
                      <a16:colId xmlns:a16="http://schemas.microsoft.com/office/drawing/2014/main" val="3419393826"/>
                    </a:ext>
                  </a:extLst>
                </a:gridCol>
                <a:gridCol w="237326">
                  <a:extLst>
                    <a:ext uri="{9D8B030D-6E8A-4147-A177-3AD203B41FA5}">
                      <a16:colId xmlns:a16="http://schemas.microsoft.com/office/drawing/2014/main" val="4251159372"/>
                    </a:ext>
                  </a:extLst>
                </a:gridCol>
              </a:tblGrid>
              <a:tr h="35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Number of enterprises in 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73,485</a:t>
                      </a:r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881991"/>
                  </a:ext>
                </a:extLst>
              </a:tr>
              <a:tr h="18922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291276"/>
                  </a:ext>
                </a:extLst>
              </a:tr>
              <a:tr h="189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1-year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0"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+440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0"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39811"/>
                  </a:ext>
                </a:extLst>
              </a:tr>
              <a:tr h="189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 year %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+0.6%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4689"/>
                  </a:ext>
                </a:extLst>
              </a:tr>
              <a:tr h="189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 year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+2,050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7055"/>
                  </a:ext>
                </a:extLst>
              </a:tr>
              <a:tr h="189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5-year %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+2.9%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i="0" u="none" strike="noStrike" dirty="0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1737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042530-C084-108F-5437-408407D82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92012"/>
              </p:ext>
            </p:extLst>
          </p:nvPr>
        </p:nvGraphicFramePr>
        <p:xfrm>
          <a:off x="128788" y="2758225"/>
          <a:ext cx="2878680" cy="15344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0518">
                  <a:extLst>
                    <a:ext uri="{9D8B030D-6E8A-4147-A177-3AD203B41FA5}">
                      <a16:colId xmlns:a16="http://schemas.microsoft.com/office/drawing/2014/main" val="4039739331"/>
                    </a:ext>
                  </a:extLst>
                </a:gridCol>
                <a:gridCol w="745706">
                  <a:extLst>
                    <a:ext uri="{9D8B030D-6E8A-4147-A177-3AD203B41FA5}">
                      <a16:colId xmlns:a16="http://schemas.microsoft.com/office/drawing/2014/main" val="3098760782"/>
                    </a:ext>
                  </a:extLst>
                </a:gridCol>
                <a:gridCol w="982456">
                  <a:extLst>
                    <a:ext uri="{9D8B030D-6E8A-4147-A177-3AD203B41FA5}">
                      <a16:colId xmlns:a16="http://schemas.microsoft.com/office/drawing/2014/main" val="3853511539"/>
                    </a:ext>
                  </a:extLst>
                </a:gridCol>
              </a:tblGrid>
              <a:tr h="433873">
                <a:tc>
                  <a:txBody>
                    <a:bodyPr/>
                    <a:lstStyle/>
                    <a:p>
                      <a:pPr lvl="0" algn="l" fontAlgn="base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Enterprise size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Number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Percentage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784887"/>
                  </a:ext>
                </a:extLst>
              </a:tr>
              <a:tr h="275138">
                <a:tc>
                  <a:txBody>
                    <a:bodyPr/>
                    <a:lstStyle/>
                    <a:p>
                      <a:pPr lvl="0" algn="l" fontAlgn="base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Micro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66,100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90.0%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9673"/>
                  </a:ext>
                </a:extLst>
              </a:tr>
              <a:tr h="275138">
                <a:tc>
                  <a:txBody>
                    <a:bodyPr/>
                    <a:lstStyle/>
                    <a:p>
                      <a:pPr lvl="0" algn="l" fontAlgn="base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Small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6,080 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8.3%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29721"/>
                  </a:ext>
                </a:extLst>
              </a:tr>
              <a:tr h="275138">
                <a:tc>
                  <a:txBody>
                    <a:bodyPr/>
                    <a:lstStyle/>
                    <a:p>
                      <a:pPr lvl="0" algn="l" fontAlgn="base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Medium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1,065 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1.4%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254430"/>
                  </a:ext>
                </a:extLst>
              </a:tr>
              <a:tr h="275138">
                <a:tc>
                  <a:txBody>
                    <a:bodyPr/>
                    <a:lstStyle/>
                    <a:p>
                      <a:pPr lvl="0" algn="l" fontAlgn="base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Large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240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0.3%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8186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5AE3BA-1148-C96D-8A18-5E461CCE2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33450"/>
              </p:ext>
            </p:extLst>
          </p:nvPr>
        </p:nvGraphicFramePr>
        <p:xfrm>
          <a:off x="171718" y="4636394"/>
          <a:ext cx="2887043" cy="15145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3267">
                  <a:extLst>
                    <a:ext uri="{9D8B030D-6E8A-4147-A177-3AD203B41FA5}">
                      <a16:colId xmlns:a16="http://schemas.microsoft.com/office/drawing/2014/main" val="3023681088"/>
                    </a:ext>
                  </a:extLst>
                </a:gridCol>
                <a:gridCol w="1373776">
                  <a:extLst>
                    <a:ext uri="{9D8B030D-6E8A-4147-A177-3AD203B41FA5}">
                      <a16:colId xmlns:a16="http://schemas.microsoft.com/office/drawing/2014/main" val="2873748900"/>
                    </a:ext>
                  </a:extLst>
                </a:gridCol>
              </a:tblGrid>
              <a:tr h="258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GVA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03742"/>
                  </a:ext>
                </a:extLst>
              </a:tr>
              <a:tr h="401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50882"/>
                  </a:ext>
                </a:extLst>
              </a:tr>
              <a:tr h="42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Total GVA (£m)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£50,691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36429"/>
                  </a:ext>
                </a:extLst>
              </a:tr>
              <a:tr h="42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GVA per head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£27,022</a:t>
                      </a:r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382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E65A7E6-BF19-AF34-6AF8-B71A4E522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12976"/>
              </p:ext>
            </p:extLst>
          </p:nvPr>
        </p:nvGraphicFramePr>
        <p:xfrm>
          <a:off x="6525295" y="901521"/>
          <a:ext cx="2561395" cy="14591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10128">
                  <a:extLst>
                    <a:ext uri="{9D8B030D-6E8A-4147-A177-3AD203B41FA5}">
                      <a16:colId xmlns:a16="http://schemas.microsoft.com/office/drawing/2014/main" val="3023681088"/>
                    </a:ext>
                  </a:extLst>
                </a:gridCol>
                <a:gridCol w="751267">
                  <a:extLst>
                    <a:ext uri="{9D8B030D-6E8A-4147-A177-3AD203B41FA5}">
                      <a16:colId xmlns:a16="http://schemas.microsoft.com/office/drawing/2014/main" val="2873748900"/>
                    </a:ext>
                  </a:extLst>
                </a:gridCol>
              </a:tblGrid>
              <a:tr h="387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Total Value of Exports (£m)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03742"/>
                  </a:ext>
                </a:extLst>
              </a:tr>
              <a:tr h="336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50882"/>
                  </a:ext>
                </a:extLst>
              </a:tr>
              <a:tr h="367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£3,526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36429"/>
                  </a:ext>
                </a:extLst>
              </a:tr>
              <a:tr h="367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£3,825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38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C87A993-E2E1-6AEB-D77C-E6E580A99831}"/>
              </a:ext>
            </a:extLst>
          </p:cNvPr>
          <p:cNvSpPr txBox="1"/>
          <p:nvPr/>
        </p:nvSpPr>
        <p:spPr>
          <a:xfrm>
            <a:off x="77273" y="2320344"/>
            <a:ext cx="479308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ONS UK Business Counts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907AD-F373-9C02-0FBA-1908665B327C}"/>
              </a:ext>
            </a:extLst>
          </p:cNvPr>
          <p:cNvSpPr txBox="1"/>
          <p:nvPr/>
        </p:nvSpPr>
        <p:spPr>
          <a:xfrm>
            <a:off x="77273" y="4295104"/>
            <a:ext cx="479308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ONS UK Business Counts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D3951-6595-E447-D535-933BA563146D}"/>
              </a:ext>
            </a:extLst>
          </p:cNvPr>
          <p:cNvSpPr txBox="1"/>
          <p:nvPr/>
        </p:nvSpPr>
        <p:spPr>
          <a:xfrm>
            <a:off x="23611" y="6291329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AB657-4A5F-CB63-49C6-375BC176AF67}"/>
              </a:ext>
            </a:extLst>
          </p:cNvPr>
          <p:cNvSpPr txBox="1"/>
          <p:nvPr/>
        </p:nvSpPr>
        <p:spPr>
          <a:xfrm>
            <a:off x="6527442" y="2427667"/>
            <a:ext cx="315103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Regional Trade in Goods (ITL3 level)</a:t>
            </a:r>
          </a:p>
          <a:p>
            <a:r>
              <a:rPr lang="en-US" sz="1100"/>
              <a:t>Source: HMRC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5A58F77-C5C7-1C58-10E7-6AA4291A4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5848"/>
              </p:ext>
            </p:extLst>
          </p:nvPr>
        </p:nvGraphicFramePr>
        <p:xfrm>
          <a:off x="6519333" y="2973916"/>
          <a:ext cx="4982267" cy="1088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2833">
                  <a:extLst>
                    <a:ext uri="{9D8B030D-6E8A-4147-A177-3AD203B41FA5}">
                      <a16:colId xmlns:a16="http://schemas.microsoft.com/office/drawing/2014/main" val="3023681088"/>
                    </a:ext>
                  </a:extLst>
                </a:gridCol>
                <a:gridCol w="1104717">
                  <a:extLst>
                    <a:ext uri="{9D8B030D-6E8A-4147-A177-3AD203B41FA5}">
                      <a16:colId xmlns:a16="http://schemas.microsoft.com/office/drawing/2014/main" val="935425167"/>
                    </a:ext>
                  </a:extLst>
                </a:gridCol>
                <a:gridCol w="1104717">
                  <a:extLst>
                    <a:ext uri="{9D8B030D-6E8A-4147-A177-3AD203B41FA5}">
                      <a16:colId xmlns:a16="http://schemas.microsoft.com/office/drawing/2014/main" val="2873748900"/>
                    </a:ext>
                  </a:extLst>
                </a:gridCol>
              </a:tblGrid>
              <a:tr h="368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Business Births and Deaths 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Births 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03742"/>
                  </a:ext>
                </a:extLst>
              </a:tr>
              <a:tr h="231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50882"/>
                  </a:ext>
                </a:extLst>
              </a:tr>
              <a:tr h="24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2022 Q2 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2225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-2500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36429"/>
                  </a:ext>
                </a:extLst>
              </a:tr>
              <a:tr h="24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2024 Q1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2115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-2180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382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8D13AB2-30F5-6CA6-609F-78065BE8B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89788"/>
              </p:ext>
            </p:extLst>
          </p:nvPr>
        </p:nvGraphicFramePr>
        <p:xfrm>
          <a:off x="6529917" y="4127500"/>
          <a:ext cx="2209800" cy="1693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944255921"/>
                    </a:ext>
                  </a:extLst>
                </a:gridCol>
              </a:tblGrid>
              <a:tr h="169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Source: 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87040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D11F502-EA0B-3C72-A81C-2204569F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208" y="4216400"/>
            <a:ext cx="4045585" cy="2072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755173-5380-39E8-C0AD-0A67A0B2D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808" y="4634548"/>
            <a:ext cx="3364865" cy="1652905"/>
          </a:xfrm>
          <a:prstGeom prst="rect">
            <a:avLst/>
          </a:prstGeom>
        </p:spPr>
      </p:pic>
      <p:pic>
        <p:nvPicPr>
          <p:cNvPr id="8" name="Picture 7" descr="A graph of numbers and a number of enterprise">
            <a:extLst>
              <a:ext uri="{FF2B5EF4-FFF2-40B4-BE49-F238E27FC236}">
                <a16:creationId xmlns:a16="http://schemas.microsoft.com/office/drawing/2014/main" id="{03E713C1-3258-458D-80DB-BBE6E9F18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81" y="849405"/>
            <a:ext cx="2887044" cy="1793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227F36-C390-E50C-C646-44A624ACD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11" y="2752119"/>
            <a:ext cx="2956413" cy="17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2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6590C4-27BA-D700-D910-B4DA3AA26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50826"/>
              </p:ext>
            </p:extLst>
          </p:nvPr>
        </p:nvGraphicFramePr>
        <p:xfrm>
          <a:off x="21464" y="-10732"/>
          <a:ext cx="12154685" cy="761975"/>
        </p:xfrm>
        <a:graphic>
          <a:graphicData uri="http://schemas.openxmlformats.org/drawingml/2006/table">
            <a:tbl>
              <a:tblPr firstRow="1" firstCol="1" bandRow="1"/>
              <a:tblGrid>
                <a:gridCol w="12154685">
                  <a:extLst>
                    <a:ext uri="{9D8B030D-6E8A-4147-A177-3AD203B41FA5}">
                      <a16:colId xmlns:a16="http://schemas.microsoft.com/office/drawing/2014/main" val="102444641"/>
                    </a:ext>
                  </a:extLst>
                </a:gridCol>
              </a:tblGrid>
              <a:tr h="76197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KMEF Ambition: </a:t>
                      </a:r>
                      <a:r>
                        <a:rPr lang="en-GB" sz="16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Widening opportunities and unlocking talent</a:t>
                      </a:r>
                      <a:r>
                        <a:rPr lang="en-GB" sz="160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  </a:t>
                      </a:r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Dashboard of Economic Indicators  </a:t>
                      </a:r>
                      <a:endParaRPr lang="en-GB" sz="10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 </a:t>
                      </a:r>
                      <a:endParaRPr lang="en-GB" sz="3200" b="0" i="0" u="none" strike="noStrike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654" marR="25654" marT="35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29536"/>
                  </a:ext>
                </a:extLst>
              </a:tr>
            </a:tbl>
          </a:graphicData>
        </a:graphic>
      </p:graphicFrame>
      <p:pic>
        <p:nvPicPr>
          <p:cNvPr id="11" name="Picture 10" descr="A pie chart with text&#10;&#10;Description automatically generated">
            <a:extLst>
              <a:ext uri="{FF2B5EF4-FFF2-40B4-BE49-F238E27FC236}">
                <a16:creationId xmlns:a16="http://schemas.microsoft.com/office/drawing/2014/main" id="{B9C2EDC0-167C-FE6E-D3F3-90E37CE6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30" y="844505"/>
            <a:ext cx="2463488" cy="227124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A02D81-F7C5-CB1B-B52B-F2F8987A4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24814"/>
              </p:ext>
            </p:extLst>
          </p:nvPr>
        </p:nvGraphicFramePr>
        <p:xfrm>
          <a:off x="151506" y="849603"/>
          <a:ext cx="3245678" cy="20446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7463">
                  <a:extLst>
                    <a:ext uri="{9D8B030D-6E8A-4147-A177-3AD203B41FA5}">
                      <a16:colId xmlns:a16="http://schemas.microsoft.com/office/drawing/2014/main" val="1497561608"/>
                    </a:ext>
                  </a:extLst>
                </a:gridCol>
                <a:gridCol w="748215">
                  <a:extLst>
                    <a:ext uri="{9D8B030D-6E8A-4147-A177-3AD203B41FA5}">
                      <a16:colId xmlns:a16="http://schemas.microsoft.com/office/drawing/2014/main" val="3092908281"/>
                    </a:ext>
                  </a:extLst>
                </a:gridCol>
              </a:tblGrid>
              <a:tr h="348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Qualifications of population aged 16-64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11086"/>
                  </a:ext>
                </a:extLst>
              </a:tr>
              <a:tr h="32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(RQF = Regulated Qualifications Framework)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64647"/>
                  </a:ext>
                </a:extLst>
              </a:tr>
              <a:tr h="337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Jan-Dec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40635"/>
                  </a:ext>
                </a:extLst>
              </a:tr>
              <a:tr h="16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No Qualifications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22053"/>
                  </a:ext>
                </a:extLst>
              </a:tr>
              <a:tr h="16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Other Qualifications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77772"/>
                  </a:ext>
                </a:extLst>
              </a:tr>
              <a:tr h="16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RQF1 only </a:t>
                      </a:r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13471"/>
                  </a:ext>
                </a:extLst>
              </a:tr>
              <a:tr h="16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RQF2 only </a:t>
                      </a:r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31596"/>
                  </a:ext>
                </a:extLst>
              </a:tr>
              <a:tr h="16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RQF3 only </a:t>
                      </a:r>
                      <a:endParaRPr lang="en-US" sz="1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24.2%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028"/>
                  </a:ext>
                </a:extLst>
              </a:tr>
              <a:tr h="16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RQF4+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42.2%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1571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32B1A14-FF80-7706-DB9D-62F96A1D2A83}"/>
              </a:ext>
            </a:extLst>
          </p:cNvPr>
          <p:cNvSpPr txBox="1"/>
          <p:nvPr/>
        </p:nvSpPr>
        <p:spPr>
          <a:xfrm>
            <a:off x="66542" y="2921358"/>
            <a:ext cx="387010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Annual Population Survey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153D82-2A00-70EA-4362-81F856E46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91188"/>
              </p:ext>
            </p:extLst>
          </p:nvPr>
        </p:nvGraphicFramePr>
        <p:xfrm>
          <a:off x="150253" y="3144591"/>
          <a:ext cx="3293074" cy="16527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3034">
                  <a:extLst>
                    <a:ext uri="{9D8B030D-6E8A-4147-A177-3AD203B41FA5}">
                      <a16:colId xmlns:a16="http://schemas.microsoft.com/office/drawing/2014/main" val="1987858545"/>
                    </a:ext>
                  </a:extLst>
                </a:gridCol>
                <a:gridCol w="549096">
                  <a:extLst>
                    <a:ext uri="{9D8B030D-6E8A-4147-A177-3AD203B41FA5}">
                      <a16:colId xmlns:a16="http://schemas.microsoft.com/office/drawing/2014/main" val="650279855"/>
                    </a:ext>
                  </a:extLst>
                </a:gridCol>
                <a:gridCol w="457606">
                  <a:extLst>
                    <a:ext uri="{9D8B030D-6E8A-4147-A177-3AD203B41FA5}">
                      <a16:colId xmlns:a16="http://schemas.microsoft.com/office/drawing/2014/main" val="2943760040"/>
                    </a:ext>
                  </a:extLst>
                </a:gridCol>
                <a:gridCol w="567795">
                  <a:extLst>
                    <a:ext uri="{9D8B030D-6E8A-4147-A177-3AD203B41FA5}">
                      <a16:colId xmlns:a16="http://schemas.microsoft.com/office/drawing/2014/main" val="3416401269"/>
                    </a:ext>
                  </a:extLst>
                </a:gridCol>
                <a:gridCol w="425543">
                  <a:extLst>
                    <a:ext uri="{9D8B030D-6E8A-4147-A177-3AD203B41FA5}">
                      <a16:colId xmlns:a16="http://schemas.microsoft.com/office/drawing/2014/main" val="530497695"/>
                    </a:ext>
                  </a:extLst>
                </a:gridCol>
              </a:tblGrid>
              <a:tr h="7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 apprenticeship starts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19/20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21/22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22/23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46392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Starts (number)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9,950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10,100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11,240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11,180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1825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Starts (per 10,000 pop)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857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E04680-1B00-3736-DC7B-96A45A701A96}"/>
              </a:ext>
            </a:extLst>
          </p:cNvPr>
          <p:cNvSpPr txBox="1"/>
          <p:nvPr/>
        </p:nvSpPr>
        <p:spPr>
          <a:xfrm>
            <a:off x="152401" y="4820992"/>
            <a:ext cx="368765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Department for Education</a:t>
            </a:r>
          </a:p>
        </p:txBody>
      </p:sp>
      <p:pic>
        <p:nvPicPr>
          <p:cNvPr id="12" name="Picture 11" descr="A graph with numbers and a number of careers&#10;&#10;Description automatically generated">
            <a:extLst>
              <a:ext uri="{FF2B5EF4-FFF2-40B4-BE49-F238E27FC236}">
                <a16:creationId xmlns:a16="http://schemas.microsoft.com/office/drawing/2014/main" id="{69468C0E-4900-3390-102B-502A9CB38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70" y="3175983"/>
            <a:ext cx="2979047" cy="1783188"/>
          </a:xfrm>
          <a:prstGeom prst="rect">
            <a:avLst/>
          </a:prstGeom>
        </p:spPr>
      </p:pic>
      <p:pic>
        <p:nvPicPr>
          <p:cNvPr id="13" name="Picture 12" descr="A graph of achievement with red rectangles&#10;&#10;Description automatically generated">
            <a:extLst>
              <a:ext uri="{FF2B5EF4-FFF2-40B4-BE49-F238E27FC236}">
                <a16:creationId xmlns:a16="http://schemas.microsoft.com/office/drawing/2014/main" id="{3798697B-7924-B862-BB83-B2B60C8E2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37" y="4957560"/>
            <a:ext cx="2976631" cy="1783188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68C50D-37AC-40A2-29E2-5A55D3D0C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83402"/>
              </p:ext>
            </p:extLst>
          </p:nvPr>
        </p:nvGraphicFramePr>
        <p:xfrm>
          <a:off x="150253" y="5076422"/>
          <a:ext cx="3386454" cy="14809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0488">
                  <a:extLst>
                    <a:ext uri="{9D8B030D-6E8A-4147-A177-3AD203B41FA5}">
                      <a16:colId xmlns:a16="http://schemas.microsoft.com/office/drawing/2014/main" val="162996105"/>
                    </a:ext>
                  </a:extLst>
                </a:gridCol>
                <a:gridCol w="515370">
                  <a:extLst>
                    <a:ext uri="{9D8B030D-6E8A-4147-A177-3AD203B41FA5}">
                      <a16:colId xmlns:a16="http://schemas.microsoft.com/office/drawing/2014/main" val="2874475614"/>
                    </a:ext>
                  </a:extLst>
                </a:gridCol>
                <a:gridCol w="479201">
                  <a:extLst>
                    <a:ext uri="{9D8B030D-6E8A-4147-A177-3AD203B41FA5}">
                      <a16:colId xmlns:a16="http://schemas.microsoft.com/office/drawing/2014/main" val="3536613725"/>
                    </a:ext>
                  </a:extLst>
                </a:gridCol>
                <a:gridCol w="479204">
                  <a:extLst>
                    <a:ext uri="{9D8B030D-6E8A-4147-A177-3AD203B41FA5}">
                      <a16:colId xmlns:a16="http://schemas.microsoft.com/office/drawing/2014/main" val="3518555578"/>
                    </a:ext>
                  </a:extLst>
                </a:gridCol>
                <a:gridCol w="502191">
                  <a:extLst>
                    <a:ext uri="{9D8B030D-6E8A-4147-A177-3AD203B41FA5}">
                      <a16:colId xmlns:a16="http://schemas.microsoft.com/office/drawing/2014/main" val="558283116"/>
                    </a:ext>
                  </a:extLst>
                </a:gridCol>
              </a:tblGrid>
              <a:tr h="504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 apprenticeship achievements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19/20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20/21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21/22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22/23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02796"/>
                  </a:ext>
                </a:extLst>
              </a:tr>
              <a:tr h="514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Achievements (number)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4,290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51624"/>
                  </a:ext>
                </a:extLst>
              </a:tr>
              <a:tr h="46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Achievements (per 10,000 pop)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084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FBA3928-3E82-A22B-75E3-25C048AADEB4}"/>
              </a:ext>
            </a:extLst>
          </p:cNvPr>
          <p:cNvSpPr txBox="1"/>
          <p:nvPr/>
        </p:nvSpPr>
        <p:spPr>
          <a:xfrm>
            <a:off x="152401" y="6602569"/>
            <a:ext cx="368765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Department for Education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7355C4-AC54-08D4-0E0C-663BC832C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137" y="933250"/>
            <a:ext cx="2550151" cy="2190346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F9D9CBB-EFAC-D456-C321-037841A17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05940"/>
              </p:ext>
            </p:extLst>
          </p:nvPr>
        </p:nvGraphicFramePr>
        <p:xfrm>
          <a:off x="6525296" y="826394"/>
          <a:ext cx="2969705" cy="21818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7531">
                  <a:extLst>
                    <a:ext uri="{9D8B030D-6E8A-4147-A177-3AD203B41FA5}">
                      <a16:colId xmlns:a16="http://schemas.microsoft.com/office/drawing/2014/main" val="2522884807"/>
                    </a:ext>
                  </a:extLst>
                </a:gridCol>
                <a:gridCol w="601422">
                  <a:extLst>
                    <a:ext uri="{9D8B030D-6E8A-4147-A177-3AD203B41FA5}">
                      <a16:colId xmlns:a16="http://schemas.microsoft.com/office/drawing/2014/main" val="613489669"/>
                    </a:ext>
                  </a:extLst>
                </a:gridCol>
                <a:gridCol w="620752">
                  <a:extLst>
                    <a:ext uri="{9D8B030D-6E8A-4147-A177-3AD203B41FA5}">
                      <a16:colId xmlns:a16="http://schemas.microsoft.com/office/drawing/2014/main" val="508514334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16-18 destination measures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0"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27100"/>
                  </a:ext>
                </a:extLst>
              </a:tr>
              <a:tr h="303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 Percentage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2020/21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2021/22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28408"/>
                  </a:ext>
                </a:extLst>
              </a:tr>
              <a:tr h="455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Sustained education, apprenticeship or employment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16100"/>
                  </a:ext>
                </a:extLst>
              </a:tr>
              <a:tr h="180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47.9%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10629"/>
                  </a:ext>
                </a:extLst>
              </a:tr>
              <a:tr h="303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Sustained employment destination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25.5%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27.5%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87482"/>
                  </a:ext>
                </a:extLst>
              </a:tr>
              <a:tr h="18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Apprenticeship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83831"/>
                  </a:ext>
                </a:extLst>
              </a:tr>
              <a:tr h="303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Education or employment not sustained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114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BCFA451-C618-0FE2-4A6F-09766F464337}"/>
              </a:ext>
            </a:extLst>
          </p:cNvPr>
          <p:cNvSpPr txBox="1"/>
          <p:nvPr/>
        </p:nvSpPr>
        <p:spPr>
          <a:xfrm>
            <a:off x="6527442" y="3007217"/>
            <a:ext cx="453550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Department for Education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1EDBFC5-33CF-B257-C15B-4CA48A25C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44341"/>
              </p:ext>
            </p:extLst>
          </p:nvPr>
        </p:nvGraphicFramePr>
        <p:xfrm>
          <a:off x="6686281" y="3337774"/>
          <a:ext cx="5461743" cy="32063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02535">
                  <a:extLst>
                    <a:ext uri="{9D8B030D-6E8A-4147-A177-3AD203B41FA5}">
                      <a16:colId xmlns:a16="http://schemas.microsoft.com/office/drawing/2014/main" val="3702112674"/>
                    </a:ext>
                  </a:extLst>
                </a:gridCol>
                <a:gridCol w="1116167">
                  <a:extLst>
                    <a:ext uri="{9D8B030D-6E8A-4147-A177-3AD203B41FA5}">
                      <a16:colId xmlns:a16="http://schemas.microsoft.com/office/drawing/2014/main" val="540015155"/>
                    </a:ext>
                  </a:extLst>
                </a:gridCol>
                <a:gridCol w="955183">
                  <a:extLst>
                    <a:ext uri="{9D8B030D-6E8A-4147-A177-3AD203B41FA5}">
                      <a16:colId xmlns:a16="http://schemas.microsoft.com/office/drawing/2014/main" val="1879996361"/>
                    </a:ext>
                  </a:extLst>
                </a:gridCol>
                <a:gridCol w="880056">
                  <a:extLst>
                    <a:ext uri="{9D8B030D-6E8A-4147-A177-3AD203B41FA5}">
                      <a16:colId xmlns:a16="http://schemas.microsoft.com/office/drawing/2014/main" val="3742473425"/>
                    </a:ext>
                  </a:extLst>
                </a:gridCol>
                <a:gridCol w="1007802">
                  <a:extLst>
                    <a:ext uri="{9D8B030D-6E8A-4147-A177-3AD203B41FA5}">
                      <a16:colId xmlns:a16="http://schemas.microsoft.com/office/drawing/2014/main" val="1896168976"/>
                    </a:ext>
                  </a:extLst>
                </a:gridCol>
              </a:tblGrid>
              <a:tr h="53661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Qualifications of population aged 16 and above who are economically active (excluding full-time students)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381145"/>
                  </a:ext>
                </a:extLst>
              </a:tr>
              <a:tr h="724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In employment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of all in employment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Unemployed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of all unemployed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24118"/>
                  </a:ext>
                </a:extLst>
              </a:tr>
              <a:tr h="20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841,098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39,905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99132"/>
                  </a:ext>
                </a:extLst>
              </a:tr>
              <a:tr h="20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No qualifications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71,390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38039"/>
                  </a:ext>
                </a:extLst>
              </a:tr>
              <a:tr h="35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Level 1 and entry level qualifications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87,331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6,396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63502"/>
                  </a:ext>
                </a:extLst>
              </a:tr>
              <a:tr h="20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Level 2 qualifications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126,789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15.1%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18.7%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5410"/>
                  </a:ext>
                </a:extLst>
              </a:tr>
              <a:tr h="20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Apprenticeship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43,044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1,706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16336"/>
                  </a:ext>
                </a:extLst>
              </a:tr>
              <a:tr h="20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Level 3 qualifications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177,972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6,911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17.3%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50398"/>
                  </a:ext>
                </a:extLst>
              </a:tr>
              <a:tr h="35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Level 4 qualifications or above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317,263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10,388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32141"/>
                  </a:ext>
                </a:extLst>
              </a:tr>
              <a:tr h="20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Other qualifications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17,309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2036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A5C3E84-D398-0D7B-5082-75E19F427E3E}"/>
              </a:ext>
            </a:extLst>
          </p:cNvPr>
          <p:cNvSpPr txBox="1"/>
          <p:nvPr/>
        </p:nvSpPr>
        <p:spPr>
          <a:xfrm>
            <a:off x="6613301" y="6570372"/>
            <a:ext cx="368765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Annual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300074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16DE9A-AD6B-D6F6-93AF-D0C98A69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96607"/>
              </p:ext>
            </p:extLst>
          </p:nvPr>
        </p:nvGraphicFramePr>
        <p:xfrm>
          <a:off x="-32197" y="-32197"/>
          <a:ext cx="12245664" cy="847740"/>
        </p:xfrm>
        <a:graphic>
          <a:graphicData uri="http://schemas.openxmlformats.org/drawingml/2006/table">
            <a:tbl>
              <a:tblPr firstRow="1" firstCol="1" bandRow="1"/>
              <a:tblGrid>
                <a:gridCol w="12245664">
                  <a:extLst>
                    <a:ext uri="{9D8B030D-6E8A-4147-A177-3AD203B41FA5}">
                      <a16:colId xmlns:a16="http://schemas.microsoft.com/office/drawing/2014/main" val="102444641"/>
                    </a:ext>
                  </a:extLst>
                </a:gridCol>
              </a:tblGrid>
              <a:tr h="8477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KMEF Ambition: Secure resilient infrastructure for planned, sustainable growth       Dashboard of Economic Indicators </a:t>
                      </a:r>
                      <a:endParaRPr lang="en-GB"/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654" marR="25654" marT="3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02134"/>
                  </a:ext>
                </a:extLst>
              </a:tr>
            </a:tbl>
          </a:graphicData>
        </a:graphic>
      </p:graphicFrame>
      <p:graphicFrame>
        <p:nvGraphicFramePr>
          <p:cNvPr id="2" name="Chart 1" descr="Bar chart showing the percentage of broadband availability in the selected area from 2020 to 2023 by broadband type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620659"/>
              </p:ext>
            </p:extLst>
          </p:nvPr>
        </p:nvGraphicFramePr>
        <p:xfrm>
          <a:off x="3252930" y="859093"/>
          <a:ext cx="3142059" cy="213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570E16-9DF6-4314-D3B2-642F7C75D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34836"/>
              </p:ext>
            </p:extLst>
          </p:nvPr>
        </p:nvGraphicFramePr>
        <p:xfrm>
          <a:off x="74083" y="889000"/>
          <a:ext cx="3258772" cy="17246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2888">
                  <a:extLst>
                    <a:ext uri="{9D8B030D-6E8A-4147-A177-3AD203B41FA5}">
                      <a16:colId xmlns:a16="http://schemas.microsoft.com/office/drawing/2014/main" val="1621531247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1756208517"/>
                    </a:ext>
                  </a:extLst>
                </a:gridCol>
                <a:gridCol w="929681">
                  <a:extLst>
                    <a:ext uri="{9D8B030D-6E8A-4147-A177-3AD203B41FA5}">
                      <a16:colId xmlns:a16="http://schemas.microsoft.com/office/drawing/2014/main" val="3787117901"/>
                    </a:ext>
                  </a:extLst>
                </a:gridCol>
                <a:gridCol w="791870">
                  <a:extLst>
                    <a:ext uri="{9D8B030D-6E8A-4147-A177-3AD203B41FA5}">
                      <a16:colId xmlns:a16="http://schemas.microsoft.com/office/drawing/2014/main" val="139916171"/>
                    </a:ext>
                  </a:extLst>
                </a:gridCol>
              </a:tblGrid>
              <a:tr h="75796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Broad band availability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Superfast broadband availability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Ultrafast broadband availability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Full </a:t>
                      </a:r>
                      <a:r>
                        <a:rPr lang="en-US" sz="1100" b="1" i="0" u="none" strike="noStrike" err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Fibre</a:t>
                      </a:r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 broadband availability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49078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0563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48.8%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13.4%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95387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68.6%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65036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95.6%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4349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18BB626-41C2-42B1-8E0A-4CAAF0F2F0B1}"/>
              </a:ext>
            </a:extLst>
          </p:cNvPr>
          <p:cNvSpPr txBox="1"/>
          <p:nvPr/>
        </p:nvSpPr>
        <p:spPr>
          <a:xfrm>
            <a:off x="98738" y="2803301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OFCOM - Connected Nations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487417-A94F-4DBB-2C09-3FC4FA073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" t="5296" r="1234" b="-132"/>
          <a:stretch/>
        </p:blipFill>
        <p:spPr>
          <a:xfrm>
            <a:off x="3482448" y="4723877"/>
            <a:ext cx="3383118" cy="2137411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6F2EBE3-46DD-1C24-B76B-5BB6274E1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9825"/>
              </p:ext>
            </p:extLst>
          </p:nvPr>
        </p:nvGraphicFramePr>
        <p:xfrm>
          <a:off x="95250" y="4900083"/>
          <a:ext cx="3111747" cy="15718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53801">
                  <a:extLst>
                    <a:ext uri="{9D8B030D-6E8A-4147-A177-3AD203B41FA5}">
                      <a16:colId xmlns:a16="http://schemas.microsoft.com/office/drawing/2014/main" val="3023681088"/>
                    </a:ext>
                  </a:extLst>
                </a:gridCol>
                <a:gridCol w="857946">
                  <a:extLst>
                    <a:ext uri="{9D8B030D-6E8A-4147-A177-3AD203B41FA5}">
                      <a16:colId xmlns:a16="http://schemas.microsoft.com/office/drawing/2014/main" val="2873748900"/>
                    </a:ext>
                  </a:extLst>
                </a:gridCol>
              </a:tblGrid>
              <a:tr h="35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Total Value of Imports (£m)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03742"/>
                  </a:ext>
                </a:extLst>
              </a:tr>
              <a:tr h="38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50882"/>
                  </a:ext>
                </a:extLst>
              </a:tr>
              <a:tr h="415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£7,924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36429"/>
                  </a:ext>
                </a:extLst>
              </a:tr>
              <a:tr h="415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>
                          <a:solidFill>
                            <a:srgbClr val="FD5D5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£</a:t>
                      </a:r>
                      <a:r>
                        <a:rPr lang="en-US" sz="1200" b="1" i="0" u="none" strike="noStrike" kern="1200" noProof="0">
                          <a:solidFill>
                            <a:srgbClr val="FD5D5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9,769</a:t>
                      </a:r>
                      <a:endParaRPr lang="en-US" sz="1200" b="1" i="0" u="none" strike="noStrike" kern="1200">
                        <a:solidFill>
                          <a:srgbClr val="FD5D5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38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9418E76-6BB1-EFA6-49E6-9A10D2468C15}"/>
              </a:ext>
            </a:extLst>
          </p:cNvPr>
          <p:cNvSpPr txBox="1"/>
          <p:nvPr/>
        </p:nvSpPr>
        <p:spPr>
          <a:xfrm>
            <a:off x="48654" y="6475419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Segoe UI"/>
              </a:rPr>
              <a:t>Regional Trade in Goods (ITL3 level)​</a:t>
            </a:r>
          </a:p>
          <a:p>
            <a:r>
              <a:rPr lang="en-US" sz="1100">
                <a:cs typeface="Segoe UI"/>
              </a:rPr>
              <a:t>Source: HMRC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3C86F94-E4DA-C042-6EB9-EEB8F5D33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4834"/>
              </p:ext>
            </p:extLst>
          </p:nvPr>
        </p:nvGraphicFramePr>
        <p:xfrm>
          <a:off x="95250" y="3143250"/>
          <a:ext cx="3160510" cy="14200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5058">
                  <a:extLst>
                    <a:ext uri="{9D8B030D-6E8A-4147-A177-3AD203B41FA5}">
                      <a16:colId xmlns:a16="http://schemas.microsoft.com/office/drawing/2014/main" val="1966574374"/>
                    </a:ext>
                  </a:extLst>
                </a:gridCol>
                <a:gridCol w="736754">
                  <a:extLst>
                    <a:ext uri="{9D8B030D-6E8A-4147-A177-3AD203B41FA5}">
                      <a16:colId xmlns:a16="http://schemas.microsoft.com/office/drawing/2014/main" val="2569634080"/>
                    </a:ext>
                  </a:extLst>
                </a:gridCol>
                <a:gridCol w="1418698">
                  <a:extLst>
                    <a:ext uri="{9D8B030D-6E8A-4147-A177-3AD203B41FA5}">
                      <a16:colId xmlns:a16="http://schemas.microsoft.com/office/drawing/2014/main" val="927302873"/>
                    </a:ext>
                  </a:extLst>
                </a:gridCol>
              </a:tblGrid>
              <a:tr h="482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EV charging</a:t>
                      </a:r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England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797649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Jan 2022</a:t>
                      </a:r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51234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Jan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7463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Jan 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738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9893FB3-E70F-C920-290A-9D78DE39E826}"/>
              </a:ext>
            </a:extLst>
          </p:cNvPr>
          <p:cNvSpPr txBox="1"/>
          <p:nvPr/>
        </p:nvSpPr>
        <p:spPr>
          <a:xfrm>
            <a:off x="4233" y="4618567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DFT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81D3D4A-994A-6A0B-86CD-E5622B8EB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26932"/>
              </p:ext>
            </p:extLst>
          </p:nvPr>
        </p:nvGraphicFramePr>
        <p:xfrm>
          <a:off x="6868583" y="857250"/>
          <a:ext cx="4961082" cy="8447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2246">
                  <a:extLst>
                    <a:ext uri="{9D8B030D-6E8A-4147-A177-3AD203B41FA5}">
                      <a16:colId xmlns:a16="http://schemas.microsoft.com/office/drawing/2014/main" val="3023681088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935425167"/>
                    </a:ext>
                  </a:extLst>
                </a:gridCol>
                <a:gridCol w="1178481">
                  <a:extLst>
                    <a:ext uri="{9D8B030D-6E8A-4147-A177-3AD203B41FA5}">
                      <a16:colId xmlns:a16="http://schemas.microsoft.com/office/drawing/2014/main" val="2873748900"/>
                    </a:ext>
                  </a:extLst>
                </a:gridCol>
                <a:gridCol w="1604233">
                  <a:extLst>
                    <a:ext uri="{9D8B030D-6E8A-4147-A177-3AD203B41FA5}">
                      <a16:colId xmlns:a16="http://schemas.microsoft.com/office/drawing/2014/main" val="4106962264"/>
                    </a:ext>
                  </a:extLst>
                </a:gridCol>
              </a:tblGrid>
              <a:tr h="368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Modelled staff Status 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Hybrid working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Working from home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Working at workspace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03742"/>
                  </a:ext>
                </a:extLst>
              </a:tr>
              <a:tr h="231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50882"/>
                  </a:ext>
                </a:extLst>
              </a:tr>
              <a:tr h="243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Nov 2023 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200" b="1" i="0" u="none" strike="noStrike">
                        <a:solidFill>
                          <a:srgbClr val="FD5D5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3829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097BAA7-D8FA-0E4F-7437-3BE912259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9" t="-658" r="2632" b="2684"/>
          <a:stretch/>
        </p:blipFill>
        <p:spPr>
          <a:xfrm>
            <a:off x="6869114" y="1705612"/>
            <a:ext cx="4957319" cy="24561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88194D2-7DE5-1497-5BCD-BD5CA79E2667}"/>
              </a:ext>
            </a:extLst>
          </p:cNvPr>
          <p:cNvSpPr txBox="1"/>
          <p:nvPr/>
        </p:nvSpPr>
        <p:spPr>
          <a:xfrm>
            <a:off x="6872817" y="642831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DLUHC Table LT 125</a:t>
            </a:r>
          </a:p>
        </p:txBody>
      </p:sp>
      <p:pic>
        <p:nvPicPr>
          <p:cNvPr id="6" name="Picture 5" descr="A graph of a number of charging devices&#10;&#10;Description automatically generated">
            <a:extLst>
              <a:ext uri="{FF2B5EF4-FFF2-40B4-BE49-F238E27FC236}">
                <a16:creationId xmlns:a16="http://schemas.microsoft.com/office/drawing/2014/main" id="{456442B0-39AE-D463-1B81-0EDA06459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642" y="2941077"/>
            <a:ext cx="2912773" cy="1812973"/>
          </a:xfrm>
          <a:prstGeom prst="rect">
            <a:avLst/>
          </a:prstGeom>
        </p:spPr>
      </p:pic>
      <p:graphicFrame>
        <p:nvGraphicFramePr>
          <p:cNvPr id="8" name="Chart 7" descr="Bar chart showing the number of dwelling stock in the selected area since 2009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756516"/>
              </p:ext>
            </p:extLst>
          </p:nvPr>
        </p:nvGraphicFramePr>
        <p:xfrm>
          <a:off x="9378456" y="4362285"/>
          <a:ext cx="2835011" cy="223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99199F-127F-C3AA-359E-7118763B5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72561"/>
              </p:ext>
            </p:extLst>
          </p:nvPr>
        </p:nvGraphicFramePr>
        <p:xfrm>
          <a:off x="6735561" y="4378595"/>
          <a:ext cx="2612212" cy="2049721"/>
        </p:xfrm>
        <a:graphic>
          <a:graphicData uri="http://schemas.openxmlformats.org/drawingml/2006/table">
            <a:tbl>
              <a:tblPr bandRow="1"/>
              <a:tblGrid>
                <a:gridCol w="585467">
                  <a:extLst>
                    <a:ext uri="{9D8B030D-6E8A-4147-A177-3AD203B41FA5}">
                      <a16:colId xmlns:a16="http://schemas.microsoft.com/office/drawing/2014/main" val="254059321"/>
                    </a:ext>
                  </a:extLst>
                </a:gridCol>
                <a:gridCol w="641506">
                  <a:extLst>
                    <a:ext uri="{9D8B030D-6E8A-4147-A177-3AD203B41FA5}">
                      <a16:colId xmlns:a16="http://schemas.microsoft.com/office/drawing/2014/main" val="3483546646"/>
                    </a:ext>
                  </a:extLst>
                </a:gridCol>
                <a:gridCol w="754168">
                  <a:extLst>
                    <a:ext uri="{9D8B030D-6E8A-4147-A177-3AD203B41FA5}">
                      <a16:colId xmlns:a16="http://schemas.microsoft.com/office/drawing/2014/main" val="3761891922"/>
                    </a:ext>
                  </a:extLst>
                </a:gridCol>
                <a:gridCol w="631071">
                  <a:extLst>
                    <a:ext uri="{9D8B030D-6E8A-4147-A177-3AD203B41FA5}">
                      <a16:colId xmlns:a16="http://schemas.microsoft.com/office/drawing/2014/main" val="3859410685"/>
                    </a:ext>
                  </a:extLst>
                </a:gridCol>
              </a:tblGrid>
              <a:tr h="62748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Kent &amp; Medway Dwelling Stock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year change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year % change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00395"/>
                  </a:ext>
                </a:extLst>
              </a:tr>
              <a:tr h="47816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Kent &amp; Medway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828,134 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+41,300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+5.4%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67486"/>
                  </a:ext>
                </a:extLst>
              </a:tr>
              <a:tr h="443766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 East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4,109,710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+205,747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+5.4%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78599"/>
                  </a:ext>
                </a:extLst>
              </a:tr>
              <a:tr h="443766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England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25,396,447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+1,182,970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rgbClr val="FD5D5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+5%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2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1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16DE9A-AD6B-D6F6-93AF-D0C98A69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6799"/>
              </p:ext>
            </p:extLst>
          </p:nvPr>
        </p:nvGraphicFramePr>
        <p:xfrm>
          <a:off x="-21166" y="10583"/>
          <a:ext cx="12208203" cy="825213"/>
        </p:xfrm>
        <a:graphic>
          <a:graphicData uri="http://schemas.openxmlformats.org/drawingml/2006/table">
            <a:tbl>
              <a:tblPr firstRow="1" firstCol="1" bandRow="1"/>
              <a:tblGrid>
                <a:gridCol w="12208203">
                  <a:extLst>
                    <a:ext uri="{9D8B030D-6E8A-4147-A177-3AD203B41FA5}">
                      <a16:colId xmlns:a16="http://schemas.microsoft.com/office/drawing/2014/main" val="102444641"/>
                    </a:ext>
                  </a:extLst>
                </a:gridCol>
              </a:tblGrid>
              <a:tr h="825213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KMEF Ambition: Place economic opportunity at the centre of community wellbeing and prosperity </a:t>
                      </a:r>
                      <a:r>
                        <a:rPr lang="en-GB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    </a:t>
                      </a:r>
                      <a:r>
                        <a:rPr lang="en-GB" sz="16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Dashboard of Economic Indicators </a:t>
                      </a:r>
                      <a:endParaRPr lang="en-GB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54" marR="25654" marT="3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8311"/>
                  </a:ext>
                </a:extLst>
              </a:tr>
            </a:tbl>
          </a:graphicData>
        </a:graphic>
      </p:graphicFrame>
      <p:pic>
        <p:nvPicPr>
          <p:cNvPr id="9" name="Picture 8" descr="A graph of growth in the united states&#10;&#10;Description automatically generated">
            <a:extLst>
              <a:ext uri="{FF2B5EF4-FFF2-40B4-BE49-F238E27FC236}">
                <a16:creationId xmlns:a16="http://schemas.microsoft.com/office/drawing/2014/main" id="{6FF705C6-735D-3BA4-B952-07C30DBD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69" y="918268"/>
            <a:ext cx="3045749" cy="181203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CF4BD80-0CE7-9303-5C1D-C66F3BA5A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86001"/>
              </p:ext>
            </p:extLst>
          </p:nvPr>
        </p:nvGraphicFramePr>
        <p:xfrm>
          <a:off x="53661" y="847858"/>
          <a:ext cx="3052750" cy="17254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295">
                  <a:extLst>
                    <a:ext uri="{9D8B030D-6E8A-4147-A177-3AD203B41FA5}">
                      <a16:colId xmlns:a16="http://schemas.microsoft.com/office/drawing/2014/main" val="3076476985"/>
                    </a:ext>
                  </a:extLst>
                </a:gridCol>
                <a:gridCol w="1106455">
                  <a:extLst>
                    <a:ext uri="{9D8B030D-6E8A-4147-A177-3AD203B41FA5}">
                      <a16:colId xmlns:a16="http://schemas.microsoft.com/office/drawing/2014/main" val="881411377"/>
                    </a:ext>
                  </a:extLst>
                </a:gridCol>
              </a:tblGrid>
              <a:tr h="4521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Economic Activity (aged 16-64)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49191"/>
                  </a:ext>
                </a:extLst>
              </a:tr>
              <a:tr h="42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84134"/>
                  </a:ext>
                </a:extLst>
              </a:tr>
              <a:tr h="42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Economically 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79.1%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44022"/>
                  </a:ext>
                </a:extLst>
              </a:tr>
              <a:tr h="42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Economically inactive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8698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62749D8-66A4-2D7A-681F-B3F9612BC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97442"/>
              </p:ext>
            </p:extLst>
          </p:nvPr>
        </p:nvGraphicFramePr>
        <p:xfrm>
          <a:off x="53661" y="2854816"/>
          <a:ext cx="3066230" cy="18019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8917">
                  <a:extLst>
                    <a:ext uri="{9D8B030D-6E8A-4147-A177-3AD203B41FA5}">
                      <a16:colId xmlns:a16="http://schemas.microsoft.com/office/drawing/2014/main" val="1741754933"/>
                    </a:ext>
                  </a:extLst>
                </a:gridCol>
                <a:gridCol w="607164">
                  <a:extLst>
                    <a:ext uri="{9D8B030D-6E8A-4147-A177-3AD203B41FA5}">
                      <a16:colId xmlns:a16="http://schemas.microsoft.com/office/drawing/2014/main" val="410593269"/>
                    </a:ext>
                  </a:extLst>
                </a:gridCol>
                <a:gridCol w="504569">
                  <a:extLst>
                    <a:ext uri="{9D8B030D-6E8A-4147-A177-3AD203B41FA5}">
                      <a16:colId xmlns:a16="http://schemas.microsoft.com/office/drawing/2014/main" val="517397631"/>
                    </a:ext>
                  </a:extLst>
                </a:gridCol>
                <a:gridCol w="1125580">
                  <a:extLst>
                    <a:ext uri="{9D8B030D-6E8A-4147-A177-3AD203B41FA5}">
                      <a16:colId xmlns:a16="http://schemas.microsoft.com/office/drawing/2014/main" val="1131773675"/>
                    </a:ext>
                  </a:extLst>
                </a:gridCol>
              </a:tblGrid>
              <a:tr h="377824">
                <a:tc gridSpan="3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Claimant Count Unemployment by age </a:t>
                      </a:r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Kent and Medway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43194"/>
                  </a:ext>
                </a:extLst>
              </a:tr>
              <a:tr h="4940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Oct 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of all claimants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90238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18-24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7,810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15317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25-49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24,870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58.6%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40492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50-64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9,650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742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2B0E57-508E-D37E-499A-261D9F2448DD}"/>
              </a:ext>
            </a:extLst>
          </p:cNvPr>
          <p:cNvSpPr txBox="1"/>
          <p:nvPr/>
        </p:nvSpPr>
        <p:spPr>
          <a:xfrm>
            <a:off x="2146" y="2588653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ONS Annual Population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4ACE5-CB7F-ABA2-B8DC-5F3D592A6067}"/>
              </a:ext>
            </a:extLst>
          </p:cNvPr>
          <p:cNvSpPr txBox="1"/>
          <p:nvPr/>
        </p:nvSpPr>
        <p:spPr>
          <a:xfrm>
            <a:off x="2148" y="4660005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ONS Claimant Count</a:t>
            </a:r>
          </a:p>
        </p:txBody>
      </p:sp>
      <p:pic>
        <p:nvPicPr>
          <p:cNvPr id="10" name="Picture 9" descr="A graph showing a number of jobs&#10;&#10;Description automatically generated">
            <a:extLst>
              <a:ext uri="{FF2B5EF4-FFF2-40B4-BE49-F238E27FC236}">
                <a16:creationId xmlns:a16="http://schemas.microsoft.com/office/drawing/2014/main" id="{CE361883-18B9-57D7-2A8F-04CFED814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4" t="-3821" r="9989" b="-5760"/>
          <a:stretch/>
        </p:blipFill>
        <p:spPr>
          <a:xfrm>
            <a:off x="9648422" y="847858"/>
            <a:ext cx="2547747" cy="206341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23BF658-06EC-D3D6-7E86-E73E910D5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34161"/>
              </p:ext>
            </p:extLst>
          </p:nvPr>
        </p:nvGraphicFramePr>
        <p:xfrm>
          <a:off x="6407239" y="912253"/>
          <a:ext cx="3244656" cy="17600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9126">
                  <a:extLst>
                    <a:ext uri="{9D8B030D-6E8A-4147-A177-3AD203B41FA5}">
                      <a16:colId xmlns:a16="http://schemas.microsoft.com/office/drawing/2014/main" val="738305624"/>
                    </a:ext>
                  </a:extLst>
                </a:gridCol>
                <a:gridCol w="748248">
                  <a:extLst>
                    <a:ext uri="{9D8B030D-6E8A-4147-A177-3AD203B41FA5}">
                      <a16:colId xmlns:a16="http://schemas.microsoft.com/office/drawing/2014/main" val="67268457"/>
                    </a:ext>
                  </a:extLst>
                </a:gridCol>
                <a:gridCol w="897282">
                  <a:extLst>
                    <a:ext uri="{9D8B030D-6E8A-4147-A177-3AD203B41FA5}">
                      <a16:colId xmlns:a16="http://schemas.microsoft.com/office/drawing/2014/main" val="813660961"/>
                    </a:ext>
                  </a:extLst>
                </a:gridCol>
              </a:tblGrid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Earnings Kent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Resident</a:t>
                      </a:r>
                    </a:p>
                  </a:txBody>
                  <a:tcPr marL="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Workplace</a:t>
                      </a:r>
                    </a:p>
                  </a:txBody>
                  <a:tcPr marL="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15998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Full-time weekly earnings 2023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696.3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651.6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41468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1-year change (£ per week)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70611"/>
                  </a:ext>
                </a:extLst>
              </a:tr>
              <a:tr h="2014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 year % change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852148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 year change (£ per week)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110.6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1691"/>
                  </a:ext>
                </a:extLst>
              </a:tr>
              <a:tr h="2014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5-year % change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+16.4%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+20.4%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6293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EF3FB7D-CDE1-188B-7545-3BE317E17B4E}"/>
              </a:ext>
            </a:extLst>
          </p:cNvPr>
          <p:cNvSpPr txBox="1"/>
          <p:nvPr/>
        </p:nvSpPr>
        <p:spPr>
          <a:xfrm>
            <a:off x="6409386" y="2717442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ASHE ONS</a:t>
            </a:r>
          </a:p>
        </p:txBody>
      </p:sp>
      <p:pic>
        <p:nvPicPr>
          <p:cNvPr id="8" name="Picture 7" descr="A graph showing a number of jobs per week&#10;&#10;Description automatically generated">
            <a:extLst>
              <a:ext uri="{FF2B5EF4-FFF2-40B4-BE49-F238E27FC236}">
                <a16:creationId xmlns:a16="http://schemas.microsoft.com/office/drawing/2014/main" id="{B71D7248-717A-AB7B-5E09-32A28B2EB4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643" b="2404"/>
          <a:stretch/>
        </p:blipFill>
        <p:spPr>
          <a:xfrm>
            <a:off x="3544910" y="4962458"/>
            <a:ext cx="2536560" cy="175187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359C172-E172-08EB-3529-8A70E8F6D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78357"/>
              </p:ext>
            </p:extLst>
          </p:nvPr>
        </p:nvGraphicFramePr>
        <p:xfrm>
          <a:off x="53661" y="4926168"/>
          <a:ext cx="3241185" cy="16956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0101">
                  <a:extLst>
                    <a:ext uri="{9D8B030D-6E8A-4147-A177-3AD203B41FA5}">
                      <a16:colId xmlns:a16="http://schemas.microsoft.com/office/drawing/2014/main" val="3831082301"/>
                    </a:ext>
                  </a:extLst>
                </a:gridCol>
                <a:gridCol w="801292">
                  <a:extLst>
                    <a:ext uri="{9D8B030D-6E8A-4147-A177-3AD203B41FA5}">
                      <a16:colId xmlns:a16="http://schemas.microsoft.com/office/drawing/2014/main" val="940978665"/>
                    </a:ext>
                  </a:extLst>
                </a:gridCol>
                <a:gridCol w="869792">
                  <a:extLst>
                    <a:ext uri="{9D8B030D-6E8A-4147-A177-3AD203B41FA5}">
                      <a16:colId xmlns:a16="http://schemas.microsoft.com/office/drawing/2014/main" val="3273491810"/>
                    </a:ext>
                  </a:extLst>
                </a:gridCol>
              </a:tblGrid>
              <a:tr h="202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Earnings Medway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Resident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Workplace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40811"/>
                  </a:ext>
                </a:extLst>
              </a:tr>
              <a:tr h="383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Full-time weekly earnings 2023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683.4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646.5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75448"/>
                  </a:ext>
                </a:extLst>
              </a:tr>
              <a:tr h="34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1-year change (£ per week)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78.1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653469"/>
                  </a:ext>
                </a:extLst>
              </a:tr>
              <a:tr h="213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1 year % change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+12.9%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453999"/>
                  </a:ext>
                </a:extLst>
              </a:tr>
              <a:tr h="34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 year change (£ per week)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94.9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109.9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88554"/>
                  </a:ext>
                </a:extLst>
              </a:tr>
              <a:tr h="213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5-year % change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+16.1%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+20.5%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4780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6448FC1-6A7C-1DFE-F804-358C9979C661}"/>
              </a:ext>
            </a:extLst>
          </p:cNvPr>
          <p:cNvSpPr txBox="1"/>
          <p:nvPr/>
        </p:nvSpPr>
        <p:spPr>
          <a:xfrm>
            <a:off x="2146" y="659183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ASHE ONS</a:t>
            </a:r>
          </a:p>
        </p:txBody>
      </p:sp>
      <p:pic>
        <p:nvPicPr>
          <p:cNvPr id="17" name="Picture 16" descr="A graph showing the number of employment rate&#10;&#10;Description automatically generated">
            <a:extLst>
              <a:ext uri="{FF2B5EF4-FFF2-40B4-BE49-F238E27FC236}">
                <a16:creationId xmlns:a16="http://schemas.microsoft.com/office/drawing/2014/main" id="{CFA677F6-31DD-B1DD-5AC4-63070046AC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9" t="-1631" r="13257" b="13734"/>
          <a:stretch/>
        </p:blipFill>
        <p:spPr>
          <a:xfrm>
            <a:off x="6407238" y="4445357"/>
            <a:ext cx="5095613" cy="2198217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3F0088B-63A3-0CFB-4AED-C906BDCAA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75279"/>
              </p:ext>
            </p:extLst>
          </p:nvPr>
        </p:nvGraphicFramePr>
        <p:xfrm>
          <a:off x="6407239" y="2983605"/>
          <a:ext cx="5344680" cy="14653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2347">
                  <a:extLst>
                    <a:ext uri="{9D8B030D-6E8A-4147-A177-3AD203B41FA5}">
                      <a16:colId xmlns:a16="http://schemas.microsoft.com/office/drawing/2014/main" val="33914637"/>
                    </a:ext>
                  </a:extLst>
                </a:gridCol>
                <a:gridCol w="2862333">
                  <a:extLst>
                    <a:ext uri="{9D8B030D-6E8A-4147-A177-3AD203B41FA5}">
                      <a16:colId xmlns:a16="http://schemas.microsoft.com/office/drawing/2014/main" val="2294780986"/>
                    </a:ext>
                  </a:extLst>
                </a:gridCol>
              </a:tblGrid>
              <a:tr h="3680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Employment Rate </a:t>
                      </a:r>
                    </a:p>
                  </a:txBody>
                  <a:tcPr marL="11430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Jan 2023 – Dec 2023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26412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11430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82872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6688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Medway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21379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Kent &amp; Medway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31078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South East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87299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Great Britain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86.3%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244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CFBC29-D452-4D98-7190-973C2A1FEDB0}"/>
              </a:ext>
            </a:extLst>
          </p:cNvPr>
          <p:cNvSpPr txBox="1"/>
          <p:nvPr/>
        </p:nvSpPr>
        <p:spPr>
          <a:xfrm>
            <a:off x="6409385" y="659183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ONS Annual Population Survey</a:t>
            </a:r>
          </a:p>
        </p:txBody>
      </p:sp>
      <p:pic>
        <p:nvPicPr>
          <p:cNvPr id="7" name="Picture 6" descr="A graph of a mountain range">
            <a:extLst>
              <a:ext uri="{FF2B5EF4-FFF2-40B4-BE49-F238E27FC236}">
                <a16:creationId xmlns:a16="http://schemas.microsoft.com/office/drawing/2014/main" id="{A695E778-190A-662C-B6AE-689FB88F5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06" y="2848247"/>
            <a:ext cx="3283567" cy="20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6448FC1-6A7C-1DFE-F804-358C9979C661}"/>
              </a:ext>
            </a:extLst>
          </p:cNvPr>
          <p:cNvSpPr txBox="1"/>
          <p:nvPr/>
        </p:nvSpPr>
        <p:spPr>
          <a:xfrm>
            <a:off x="2146" y="659183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ASHE 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CFBC29-D452-4D98-7190-973C2A1FEDB0}"/>
              </a:ext>
            </a:extLst>
          </p:cNvPr>
          <p:cNvSpPr txBox="1"/>
          <p:nvPr/>
        </p:nvSpPr>
        <p:spPr>
          <a:xfrm>
            <a:off x="6409385" y="659183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 ONS Annual Population Survey</a:t>
            </a:r>
          </a:p>
        </p:txBody>
      </p:sp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EC2AE4F6-D3A6-697D-E3F3-7FCD250D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83" b="1073"/>
          <a:stretch/>
        </p:blipFill>
        <p:spPr>
          <a:xfrm>
            <a:off x="0" y="636"/>
            <a:ext cx="12192000" cy="68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3BDDE6-B9AD-64FC-1402-DA99AF659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48291"/>
              </p:ext>
            </p:extLst>
          </p:nvPr>
        </p:nvGraphicFramePr>
        <p:xfrm>
          <a:off x="-21166" y="10583"/>
          <a:ext cx="12208203" cy="825213"/>
        </p:xfrm>
        <a:graphic>
          <a:graphicData uri="http://schemas.openxmlformats.org/drawingml/2006/table">
            <a:tbl>
              <a:tblPr firstRow="1" firstCol="1" bandRow="1"/>
              <a:tblGrid>
                <a:gridCol w="12208203">
                  <a:extLst>
                    <a:ext uri="{9D8B030D-6E8A-4147-A177-3AD203B41FA5}">
                      <a16:colId xmlns:a16="http://schemas.microsoft.com/office/drawing/2014/main" val="102444641"/>
                    </a:ext>
                  </a:extLst>
                </a:gridCol>
              </a:tblGrid>
              <a:tr h="825213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KMEF Ambition: Create diverse, distinctive and vibrant places </a:t>
                      </a:r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    </a:t>
                      </a:r>
                      <a:r>
                        <a:rPr lang="en-GB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Dashboard of Economic Indicators 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5654" marR="25654" marT="35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831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0EC4E96-31B9-F421-152E-D52D8CE0C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45866"/>
              </p:ext>
            </p:extLst>
          </p:nvPr>
        </p:nvGraphicFramePr>
        <p:xfrm>
          <a:off x="96591" y="922985"/>
          <a:ext cx="6772194" cy="17708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5280">
                  <a:extLst>
                    <a:ext uri="{9D8B030D-6E8A-4147-A177-3AD203B41FA5}">
                      <a16:colId xmlns:a16="http://schemas.microsoft.com/office/drawing/2014/main" val="2515183761"/>
                    </a:ext>
                  </a:extLst>
                </a:gridCol>
                <a:gridCol w="791553">
                  <a:extLst>
                    <a:ext uri="{9D8B030D-6E8A-4147-A177-3AD203B41FA5}">
                      <a16:colId xmlns:a16="http://schemas.microsoft.com/office/drawing/2014/main" val="3712411820"/>
                    </a:ext>
                  </a:extLst>
                </a:gridCol>
                <a:gridCol w="773962">
                  <a:extLst>
                    <a:ext uri="{9D8B030D-6E8A-4147-A177-3AD203B41FA5}">
                      <a16:colId xmlns:a16="http://schemas.microsoft.com/office/drawing/2014/main" val="270142177"/>
                    </a:ext>
                  </a:extLst>
                </a:gridCol>
                <a:gridCol w="1248901">
                  <a:extLst>
                    <a:ext uri="{9D8B030D-6E8A-4147-A177-3AD203B41FA5}">
                      <a16:colId xmlns:a16="http://schemas.microsoft.com/office/drawing/2014/main" val="692756445"/>
                    </a:ext>
                  </a:extLst>
                </a:gridCol>
                <a:gridCol w="861909">
                  <a:extLst>
                    <a:ext uri="{9D8B030D-6E8A-4147-A177-3AD203B41FA5}">
                      <a16:colId xmlns:a16="http://schemas.microsoft.com/office/drawing/2014/main" val="2969128631"/>
                    </a:ext>
                  </a:extLst>
                </a:gridCol>
                <a:gridCol w="1090589">
                  <a:extLst>
                    <a:ext uri="{9D8B030D-6E8A-4147-A177-3AD203B41FA5}">
                      <a16:colId xmlns:a16="http://schemas.microsoft.com/office/drawing/2014/main" val="1693705563"/>
                    </a:ext>
                  </a:extLst>
                </a:gridCol>
              </a:tblGrid>
              <a:tr h="18933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Enterprise by Industry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930081"/>
                  </a:ext>
                </a:extLst>
              </a:tr>
              <a:tr h="1782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 year % change in enterprises in Kent &amp; Medway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10927"/>
                  </a:ext>
                </a:extLst>
              </a:tr>
              <a:tr h="4232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of all enterprises 2023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 year change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 year % change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67125"/>
                  </a:ext>
                </a:extLst>
              </a:tr>
              <a:tr h="26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Agriculture, forestry &amp; fishing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2,355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2,165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-190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-8.1%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63016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Accommodation &amp; food services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3,975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4,465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+490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+12.3%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39945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Arts, entertainment, recreation &amp; other services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4,110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4,460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+350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+8.5%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7513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D9C12BF-2B01-59B8-0041-790EF040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" y="3061215"/>
            <a:ext cx="3456640" cy="2366896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DAD646E-AC44-0D30-3F73-38F075E51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30210"/>
              </p:ext>
            </p:extLst>
          </p:nvPr>
        </p:nvGraphicFramePr>
        <p:xfrm>
          <a:off x="7169239" y="858591"/>
          <a:ext cx="2249377" cy="18362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527">
                  <a:extLst>
                    <a:ext uri="{9D8B030D-6E8A-4147-A177-3AD203B41FA5}">
                      <a16:colId xmlns:a16="http://schemas.microsoft.com/office/drawing/2014/main" val="3413319196"/>
                    </a:ext>
                  </a:extLst>
                </a:gridCol>
                <a:gridCol w="660671">
                  <a:extLst>
                    <a:ext uri="{9D8B030D-6E8A-4147-A177-3AD203B41FA5}">
                      <a16:colId xmlns:a16="http://schemas.microsoft.com/office/drawing/2014/main" val="1170388359"/>
                    </a:ext>
                  </a:extLst>
                </a:gridCol>
                <a:gridCol w="1071179">
                  <a:extLst>
                    <a:ext uri="{9D8B030D-6E8A-4147-A177-3AD203B41FA5}">
                      <a16:colId xmlns:a16="http://schemas.microsoft.com/office/drawing/2014/main" val="4067417296"/>
                    </a:ext>
                  </a:extLst>
                </a:gridCol>
              </a:tblGrid>
              <a:tr h="6356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Agriculture, forestry &amp; fishing  enterprises in Kent &amp; Medway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049678"/>
                  </a:ext>
                </a:extLst>
              </a:tr>
              <a:tr h="34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Number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of all enterprises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33039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2,355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6192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2,345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00394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2,170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34264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2,200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88154"/>
                  </a:ext>
                </a:extLst>
              </a:tr>
              <a:tr h="171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2,165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52617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6DE2B60D-AB51-C495-CCEE-D6424A899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980" y="928218"/>
            <a:ext cx="2472745" cy="1942834"/>
          </a:xfrm>
          <a:prstGeom prst="rect">
            <a:avLst/>
          </a:prstGeom>
        </p:spPr>
      </p:pic>
      <p:pic>
        <p:nvPicPr>
          <p:cNvPr id="23" name="Picture 22" descr="A graph of a bar chart&#10;&#10;Description automatically generated">
            <a:extLst>
              <a:ext uri="{FF2B5EF4-FFF2-40B4-BE49-F238E27FC236}">
                <a16:creationId xmlns:a16="http://schemas.microsoft.com/office/drawing/2014/main" id="{33C2BFA7-0AC6-9375-0C32-0FDAB2D7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978" y="2945910"/>
            <a:ext cx="2504942" cy="2050156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C15229D-3D43-8EB2-2F9C-21B8C8E26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92387"/>
              </p:ext>
            </p:extLst>
          </p:nvPr>
        </p:nvGraphicFramePr>
        <p:xfrm>
          <a:off x="7169239" y="2940675"/>
          <a:ext cx="2260031" cy="16886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7374">
                  <a:extLst>
                    <a:ext uri="{9D8B030D-6E8A-4147-A177-3AD203B41FA5}">
                      <a16:colId xmlns:a16="http://schemas.microsoft.com/office/drawing/2014/main" val="1534773978"/>
                    </a:ext>
                  </a:extLst>
                </a:gridCol>
                <a:gridCol w="749669">
                  <a:extLst>
                    <a:ext uri="{9D8B030D-6E8A-4147-A177-3AD203B41FA5}">
                      <a16:colId xmlns:a16="http://schemas.microsoft.com/office/drawing/2014/main" val="1796271273"/>
                    </a:ext>
                  </a:extLst>
                </a:gridCol>
                <a:gridCol w="892988">
                  <a:extLst>
                    <a:ext uri="{9D8B030D-6E8A-4147-A177-3AD203B41FA5}">
                      <a16:colId xmlns:a16="http://schemas.microsoft.com/office/drawing/2014/main" val="2175831871"/>
                    </a:ext>
                  </a:extLst>
                </a:gridCol>
              </a:tblGrid>
              <a:tr h="5151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 Accommodation &amp; food services enterprises in Kent &amp; Medway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096032"/>
                  </a:ext>
                </a:extLst>
              </a:tr>
              <a:tr h="322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Number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of all enterprises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77675"/>
                  </a:ext>
                </a:extLst>
              </a:tr>
              <a:tr h="1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366"/>
                  </a:ext>
                </a:extLst>
              </a:tr>
              <a:tr h="1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44720"/>
                  </a:ext>
                </a:extLst>
              </a:tr>
              <a:tr h="1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9223"/>
                  </a:ext>
                </a:extLst>
              </a:tr>
              <a:tr h="1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74082"/>
                  </a:ext>
                </a:extLst>
              </a:tr>
              <a:tr h="1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42794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65B72127-B71B-0D44-9C03-750F1F393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8966" y="5092386"/>
            <a:ext cx="2311758" cy="1760382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98625AE-1B34-ECE6-5DA7-D5122FF94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92703"/>
              </p:ext>
            </p:extLst>
          </p:nvPr>
        </p:nvGraphicFramePr>
        <p:xfrm>
          <a:off x="7169239" y="4926169"/>
          <a:ext cx="2335246" cy="16804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7921">
                  <a:extLst>
                    <a:ext uri="{9D8B030D-6E8A-4147-A177-3AD203B41FA5}">
                      <a16:colId xmlns:a16="http://schemas.microsoft.com/office/drawing/2014/main" val="3608539741"/>
                    </a:ext>
                  </a:extLst>
                </a:gridCol>
                <a:gridCol w="774618">
                  <a:extLst>
                    <a:ext uri="{9D8B030D-6E8A-4147-A177-3AD203B41FA5}">
                      <a16:colId xmlns:a16="http://schemas.microsoft.com/office/drawing/2014/main" val="424083592"/>
                    </a:ext>
                  </a:extLst>
                </a:gridCol>
                <a:gridCol w="922707">
                  <a:extLst>
                    <a:ext uri="{9D8B030D-6E8A-4147-A177-3AD203B41FA5}">
                      <a16:colId xmlns:a16="http://schemas.microsoft.com/office/drawing/2014/main" val="1960053159"/>
                    </a:ext>
                  </a:extLst>
                </a:gridCol>
              </a:tblGrid>
              <a:tr h="3152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Arts, entertainment, recreation &amp; other services  enterprises in Kent &amp; Medway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985082"/>
                  </a:ext>
                </a:extLst>
              </a:tr>
              <a:tr h="285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Number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% of all enterprises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59133"/>
                  </a:ext>
                </a:extLst>
              </a:tr>
              <a:tr h="157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28277"/>
                  </a:ext>
                </a:extLst>
              </a:tr>
              <a:tr h="157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97042"/>
                  </a:ext>
                </a:extLst>
              </a:tr>
              <a:tr h="157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19504"/>
                  </a:ext>
                </a:extLst>
              </a:tr>
              <a:tr h="157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03597"/>
                  </a:ext>
                </a:extLst>
              </a:tr>
              <a:tr h="17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4,460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381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3FD093-04B1-5527-072F-A9BB97E8545E}"/>
              </a:ext>
            </a:extLst>
          </p:cNvPr>
          <p:cNvSpPr txBox="1"/>
          <p:nvPr/>
        </p:nvSpPr>
        <p:spPr>
          <a:xfrm>
            <a:off x="98739" y="274964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595959"/>
                </a:solidFill>
                <a:latin typeface="Arial"/>
              </a:rPr>
              <a:t>Source: UK Business Counts</a:t>
            </a:r>
            <a:endParaRPr lang="en-US" sz="11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EE946-5F55-D7EA-3946-A47C5282D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527" y="3056719"/>
            <a:ext cx="3222805" cy="237588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16A385-D5BF-93FE-9580-D16DC4BD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59391"/>
              </p:ext>
            </p:extLst>
          </p:nvPr>
        </p:nvGraphicFramePr>
        <p:xfrm>
          <a:off x="170019" y="5600969"/>
          <a:ext cx="6818475" cy="7619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07228">
                  <a:extLst>
                    <a:ext uri="{9D8B030D-6E8A-4147-A177-3AD203B41FA5}">
                      <a16:colId xmlns:a16="http://schemas.microsoft.com/office/drawing/2014/main" val="2799806084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767244202"/>
                    </a:ext>
                  </a:extLst>
                </a:gridCol>
                <a:gridCol w="750166">
                  <a:extLst>
                    <a:ext uri="{9D8B030D-6E8A-4147-A177-3AD203B41FA5}">
                      <a16:colId xmlns:a16="http://schemas.microsoft.com/office/drawing/2014/main" val="3403053563"/>
                    </a:ext>
                  </a:extLst>
                </a:gridCol>
                <a:gridCol w="910915">
                  <a:extLst>
                    <a:ext uri="{9D8B030D-6E8A-4147-A177-3AD203B41FA5}">
                      <a16:colId xmlns:a16="http://schemas.microsoft.com/office/drawing/2014/main" val="1114552021"/>
                    </a:ext>
                  </a:extLst>
                </a:gridCol>
              </a:tblGrid>
              <a:tr h="512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Non-standard industries Kent and Medway </a:t>
                      </a:r>
                    </a:p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5 year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173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Tourism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5,890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6,565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D5D51"/>
                          </a:solidFill>
                          <a:effectLst/>
                          <a:latin typeface="Arial"/>
                        </a:rPr>
                        <a:t>+675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098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08AE13-D6D0-0434-C7DA-98A122885C8B}"/>
              </a:ext>
            </a:extLst>
          </p:cNvPr>
          <p:cNvSpPr txBox="1"/>
          <p:nvPr/>
        </p:nvSpPr>
        <p:spPr>
          <a:xfrm>
            <a:off x="98738" y="6516710"/>
            <a:ext cx="387010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595959"/>
                </a:solidFill>
                <a:latin typeface="Arial"/>
              </a:rPr>
              <a:t>Source: UK Business Counts</a:t>
            </a:r>
            <a:endParaRPr lang="en-US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AB16C-D022-1606-6C34-1943950EBB8A}"/>
              </a:ext>
            </a:extLst>
          </p:cNvPr>
          <p:cNvSpPr txBox="1"/>
          <p:nvPr/>
        </p:nvSpPr>
        <p:spPr>
          <a:xfrm>
            <a:off x="7171386" y="6645499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595959"/>
                </a:solidFill>
                <a:latin typeface="Arial"/>
              </a:rPr>
              <a:t>Source: UK Business Counts</a:t>
            </a:r>
            <a:endParaRPr lang="en-US" sz="1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2B6D4-9254-5B49-454B-625F277AB8F3}"/>
              </a:ext>
            </a:extLst>
          </p:cNvPr>
          <p:cNvSpPr txBox="1"/>
          <p:nvPr/>
        </p:nvSpPr>
        <p:spPr>
          <a:xfrm>
            <a:off x="7171386" y="2674513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595959"/>
                </a:solidFill>
                <a:latin typeface="Arial"/>
              </a:rPr>
              <a:t>Source: UK Business Counts</a:t>
            </a:r>
            <a:endParaRPr lang="en-US" sz="1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1A25F-FC00-25F2-680D-A4EE41C1D52F}"/>
              </a:ext>
            </a:extLst>
          </p:cNvPr>
          <p:cNvSpPr txBox="1"/>
          <p:nvPr/>
        </p:nvSpPr>
        <p:spPr>
          <a:xfrm>
            <a:off x="7085527" y="466000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595959"/>
                </a:solidFill>
                <a:latin typeface="Arial"/>
              </a:rPr>
              <a:t>Source: UK Business Counts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95500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5E6A976B0394DA0AE0B8F61452A1B" ma:contentTypeVersion="4" ma:contentTypeDescription="Create a new document." ma:contentTypeScope="" ma:versionID="84ed24ca15a94cf2980c17f07c8e0d57">
  <xsd:schema xmlns:xsd="http://www.w3.org/2001/XMLSchema" xmlns:xs="http://www.w3.org/2001/XMLSchema" xmlns:p="http://schemas.microsoft.com/office/2006/metadata/properties" xmlns:ns2="546b4629-9da5-466e-9c99-2ce3050dfef9" targetNamespace="http://schemas.microsoft.com/office/2006/metadata/properties" ma:root="true" ma:fieldsID="babd00f1d4b5a5d22f864f595a029b33" ns2:_="">
    <xsd:import namespace="546b4629-9da5-466e-9c99-2ce3050dfe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b4629-9da5-466e-9c99-2ce3050df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EFB67-3D52-41A5-BDAF-291DCF388409}">
  <ds:schemaRefs>
    <ds:schemaRef ds:uri="546b4629-9da5-466e-9c99-2ce3050dfe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BCB892-0657-4258-AFAD-C6F41CF0C7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Microsoft Office PowerPoint</Application>
  <PresentationFormat>Widescreen</PresentationFormat>
  <Paragraphs>614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Watson - GT GC</dc:creator>
  <cp:lastModifiedBy>Emma Watson - GT GC</cp:lastModifiedBy>
  <cp:revision>11</cp:revision>
  <dcterms:created xsi:type="dcterms:W3CDTF">2024-01-04T09:58:12Z</dcterms:created>
  <dcterms:modified xsi:type="dcterms:W3CDTF">2024-11-29T09:18:37Z</dcterms:modified>
</cp:coreProperties>
</file>